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7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</p:sldIdLst>
  <p:sldSz cx="10693400" cy="7562850"/>
  <p:notesSz cx="10693400" cy="7562850"/>
  <p:embeddedFontLst>
    <p:embeddedFont>
      <p:font typeface="Calibri" panose="020F0502020204030204" pitchFamily="34" charset="0"/>
      <p:regular r:id="rId271"/>
      <p:bold r:id="rId272"/>
      <p:italic r:id="rId273"/>
      <p:boldItalic r:id="rId274"/>
    </p:embeddedFont>
    <p:embeddedFont>
      <p:font typeface="Tahoma" panose="020B0604030504040204" pitchFamily="34" charset="0"/>
      <p:regular r:id="rId275"/>
      <p:bold r:id="rId276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8" autoAdjust="0"/>
    <p:restoredTop sz="94660"/>
  </p:normalViewPr>
  <p:slideViewPr>
    <p:cSldViewPr>
      <p:cViewPr varScale="1">
        <p:scale>
          <a:sx n="70" d="100"/>
          <a:sy n="70" d="100"/>
        </p:scale>
        <p:origin x="72" y="13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tableStyles" Target="tableStyles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font" Target="fonts/font1.fntdata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font" Target="fonts/font2.fntdata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font" Target="fonts/font3.fntdata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font" Target="fonts/font4.fntdata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font" Target="fonts/font5.fntdata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font" Target="fonts/font6.fntdata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presProps" Target="pres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viewProps" Target="viewProps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BF430-59A0-48B4-8181-DB98A52CD141}" type="datetimeFigureOut">
              <a:rPr lang="en-US" smtClean="0"/>
              <a:t>8/20/2021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56782-25AE-4F7C-8498-40C988420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8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56782-25AE-4F7C-8498-40C98842099E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1822" y="575818"/>
            <a:ext cx="896975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6882" y="2023618"/>
            <a:ext cx="9279635" cy="4754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22866" y="6784035"/>
            <a:ext cx="301625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1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5.wdp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6.wdp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19.wd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39.png"/><Relationship Id="rId4" Type="http://schemas.openxmlformats.org/officeDocument/2006/relationships/image" Target="../media/image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microsoft.com/office/2007/relationships/hdphoto" Target="../media/hdphoto21.wdp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2.wdp"/><Relationship Id="rId4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23.wdp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7.wdp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8.wdp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29.wdp"/><Relationship Id="rId4" Type="http://schemas.openxmlformats.org/officeDocument/2006/relationships/image" Target="../media/image4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0.wdp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1.wdp"/><Relationship Id="rId4" Type="http://schemas.openxmlformats.org/officeDocument/2006/relationships/image" Target="../media/image5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2.wdp"/><Relationship Id="rId4" Type="http://schemas.openxmlformats.org/officeDocument/2006/relationships/image" Target="../media/image5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3.wdp"/><Relationship Id="rId4" Type="http://schemas.openxmlformats.org/officeDocument/2006/relationships/image" Target="../media/image55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4.wdp"/><Relationship Id="rId4" Type="http://schemas.openxmlformats.org/officeDocument/2006/relationships/image" Target="../media/image5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5.wdp"/><Relationship Id="rId4" Type="http://schemas.openxmlformats.org/officeDocument/2006/relationships/image" Target="../media/image57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6.wdp"/><Relationship Id="rId4" Type="http://schemas.openxmlformats.org/officeDocument/2006/relationships/image" Target="../media/image58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7.wdp"/><Relationship Id="rId4" Type="http://schemas.openxmlformats.org/officeDocument/2006/relationships/image" Target="../media/image59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microsoft.com/office/2007/relationships/hdphoto" Target="../media/hdphoto38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9.wdp"/><Relationship Id="rId4" Type="http://schemas.openxmlformats.org/officeDocument/2006/relationships/image" Target="../media/image61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0.wdp"/><Relationship Id="rId4" Type="http://schemas.openxmlformats.org/officeDocument/2006/relationships/image" Target="../media/image6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microsoft.com/office/2007/relationships/hdphoto" Target="../media/hdphoto42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3.wdp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microsoft.com/office/2007/relationships/hdphoto" Target="../media/hdphoto44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microsoft.com/office/2007/relationships/hdphoto" Target="../media/hdphoto45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3.xml.rels><?xml version="1.0" encoding="UTF-8" standalone="yes"?>
<Relationships xmlns="http://schemas.openxmlformats.org/package/2006/relationships"><Relationship Id="rId3" Type="http://schemas.microsoft.com/office/2007/relationships/hdphoto" Target="../media/hdphoto46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7.wdp"/><Relationship Id="rId4" Type="http://schemas.openxmlformats.org/officeDocument/2006/relationships/image" Target="../media/image7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48.wdp"/><Relationship Id="rId4" Type="http://schemas.openxmlformats.org/officeDocument/2006/relationships/image" Target="../media/image74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49.wdp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50.wdp"/><Relationship Id="rId4" Type="http://schemas.openxmlformats.org/officeDocument/2006/relationships/image" Target="../media/image76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1.wdp"/><Relationship Id="rId4" Type="http://schemas.openxmlformats.org/officeDocument/2006/relationships/image" Target="../media/image78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52.wdp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53.wdp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54.wdp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55.wdp"/><Relationship Id="rId4" Type="http://schemas.openxmlformats.org/officeDocument/2006/relationships/image" Target="../media/image82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6.wdp"/><Relationship Id="rId4" Type="http://schemas.openxmlformats.org/officeDocument/2006/relationships/image" Target="../media/image83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2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g"/><Relationship Id="rId4" Type="http://schemas.openxmlformats.org/officeDocument/2006/relationships/image" Target="../media/image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5.png"/><Relationship Id="rId4" Type="http://schemas.openxmlformats.org/officeDocument/2006/relationships/image" Target="../media/image90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57.wdp"/><Relationship Id="rId4" Type="http://schemas.openxmlformats.org/officeDocument/2006/relationships/image" Target="../media/image91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58.wdp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59.wdp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microsoft.com/office/2007/relationships/hdphoto" Target="../media/hdphoto60.wdp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1.wdp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2.wdp"/><Relationship Id="rId4" Type="http://schemas.openxmlformats.org/officeDocument/2006/relationships/image" Target="../media/image99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63.wdp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4.wdp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5.wdp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2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6.wdp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7.wdp"/><Relationship Id="rId4" Type="http://schemas.openxmlformats.org/officeDocument/2006/relationships/image" Target="../media/image106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8.wdp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3" Type="http://schemas.microsoft.com/office/2007/relationships/hdphoto" Target="../media/hdphoto69.wdp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70.wdp"/><Relationship Id="rId5" Type="http://schemas.openxmlformats.org/officeDocument/2006/relationships/image" Target="../media/image111.png"/><Relationship Id="rId4" Type="http://schemas.openxmlformats.org/officeDocument/2006/relationships/image" Target="../media/image2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1.wdp"/><Relationship Id="rId5" Type="http://schemas.openxmlformats.org/officeDocument/2006/relationships/image" Target="../media/image112.png"/><Relationship Id="rId4" Type="http://schemas.openxmlformats.org/officeDocument/2006/relationships/image" Target="../media/image2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47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71.wdp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2.wdp"/><Relationship Id="rId4" Type="http://schemas.openxmlformats.org/officeDocument/2006/relationships/image" Target="../media/image116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73.wdp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3" Type="http://schemas.microsoft.com/office/2007/relationships/hdphoto" Target="../media/hdphoto74.wdp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08.xml.rels><?xml version="1.0" encoding="UTF-8" standalone="yes"?>
<Relationships xmlns="http://schemas.openxmlformats.org/package/2006/relationships"><Relationship Id="rId3" Type="http://schemas.microsoft.com/office/2007/relationships/hdphoto" Target="../media/hdphoto75.wdp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jp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76.wdp"/><Relationship Id="rId4" Type="http://schemas.openxmlformats.org/officeDocument/2006/relationships/image" Target="../media/image122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7.wdp"/><Relationship Id="rId4" Type="http://schemas.openxmlformats.org/officeDocument/2006/relationships/image" Target="../media/image123.png"/></Relationships>
</file>

<file path=ppt/slides/_rels/slide224.xml.rels><?xml version="1.0" encoding="UTF-8" standalone="yes"?>
<Relationships xmlns="http://schemas.openxmlformats.org/package/2006/relationships"><Relationship Id="rId3" Type="http://schemas.microsoft.com/office/2007/relationships/hdphoto" Target="../media/hdphoto78.wdp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79.wdp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80.wdp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81.wdp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2.wdp"/><Relationship Id="rId4" Type="http://schemas.openxmlformats.org/officeDocument/2006/relationships/image" Target="../media/image128.pn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83.wdp"/><Relationship Id="rId4" Type="http://schemas.openxmlformats.org/officeDocument/2006/relationships/image" Target="../media/image129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4.wdp"/><Relationship Id="rId4" Type="http://schemas.openxmlformats.org/officeDocument/2006/relationships/image" Target="../media/image130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85.wdp"/></Relationships>
</file>

<file path=ppt/slides/_rels/slide236.xml.rels><?xml version="1.0" encoding="UTF-8" standalone="yes"?>
<Relationships xmlns="http://schemas.openxmlformats.org/package/2006/relationships"><Relationship Id="rId3" Type="http://schemas.microsoft.com/office/2007/relationships/hdphoto" Target="../media/hdphoto86.wdp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87.wdp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88.wdp"/><Relationship Id="rId4" Type="http://schemas.openxmlformats.org/officeDocument/2006/relationships/image" Target="../media/image134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microsoft.com/office/2007/relationships/hdphoto" Target="../media/hdphoto89.wdp"/></Relationships>
</file>

<file path=ppt/slides/_rels/slide251.xml.rels><?xml version="1.0" encoding="UTF-8" standalone="yes"?>
<Relationships xmlns="http://schemas.openxmlformats.org/package/2006/relationships"><Relationship Id="rId3" Type="http://schemas.microsoft.com/office/2007/relationships/hdphoto" Target="../media/hdphoto90.wdp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3" Type="http://schemas.microsoft.com/office/2007/relationships/hdphoto" Target="../media/hdphoto91.wdp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2.wdp"/><Relationship Id="rId4" Type="http://schemas.openxmlformats.org/officeDocument/2006/relationships/image" Target="../media/image140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3.wdp"/><Relationship Id="rId4" Type="http://schemas.openxmlformats.org/officeDocument/2006/relationships/image" Target="../media/image141.pn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3717" y="575818"/>
            <a:ext cx="70078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Operación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Mantenimiento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Subestaciones Eléctrica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13305" y="1680337"/>
            <a:ext cx="7060565" cy="201676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275"/>
              </a:spcBef>
            </a:pP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Curso</a:t>
            </a:r>
            <a:r>
              <a:rPr sz="3600" spc="-5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ctr">
              <a:lnSpc>
                <a:spcPct val="108300"/>
              </a:lnSpc>
              <a:spcBef>
                <a:spcPts val="825"/>
              </a:spcBef>
              <a:tabLst>
                <a:tab pos="2483485" algn="l"/>
              </a:tabLst>
            </a:pP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Operación	</a:t>
            </a:r>
            <a:r>
              <a:rPr sz="36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3600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 </a:t>
            </a: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3600" spc="-104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Subestaciones</a:t>
            </a:r>
            <a:r>
              <a:rPr sz="3600" spc="-3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Eléctricas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5394" y="4235979"/>
            <a:ext cx="7177405" cy="87249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114425" marR="5080" indent="-1102360">
              <a:lnSpc>
                <a:spcPct val="102200"/>
              </a:lnSpc>
              <a:spcBef>
                <a:spcPts val="20"/>
              </a:spcBef>
            </a:pPr>
            <a:r>
              <a:rPr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s-AR"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750" b="1" i="1" spc="-4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INTRODUCCION</a:t>
            </a:r>
            <a:r>
              <a:rPr sz="2750" b="1" i="1" spc="-4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750" b="1" i="1" spc="-5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0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2750" b="1" i="1" spc="-4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ENSAYOS</a:t>
            </a:r>
            <a:r>
              <a:rPr sz="2750" b="1" i="1" spc="-4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2750" b="1" i="1" spc="-79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2750" b="1" i="1" spc="-6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50" b="1" i="1" spc="-10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ELECTRICO</a:t>
            </a:r>
            <a:endParaRPr sz="2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68292" y="5496791"/>
            <a:ext cx="3917210" cy="11717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91869" algn="r">
              <a:lnSpc>
                <a:spcPct val="145800"/>
              </a:lnSpc>
              <a:spcBef>
                <a:spcPts val="95"/>
              </a:spcBef>
            </a:pP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Dr.-Ing. </a:t>
            </a:r>
            <a:r>
              <a:rPr sz="1800" b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Eduardo 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Orduña </a:t>
            </a:r>
            <a:r>
              <a:rPr sz="1800" b="1" spc="-51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Santo Domingo, Rep. </a:t>
            </a:r>
            <a:r>
              <a:rPr sz="1800" b="1" spc="-5" dirty="0" err="1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Dominicana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1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AR"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s-AR"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800" b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Agosto </a:t>
            </a:r>
            <a:r>
              <a:rPr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AR" sz="18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s-AR" sz="18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56739" y="1443996"/>
            <a:ext cx="7973695" cy="4008120"/>
          </a:xfrm>
          <a:custGeom>
            <a:avLst/>
            <a:gdLst/>
            <a:ahLst/>
            <a:cxnLst/>
            <a:rect l="l" t="t" r="r" b="b"/>
            <a:pathLst>
              <a:path w="7973695" h="4008120">
                <a:moveTo>
                  <a:pt x="0" y="4008120"/>
                </a:moveTo>
                <a:lnTo>
                  <a:pt x="7973568" y="4008120"/>
                </a:lnTo>
                <a:lnTo>
                  <a:pt x="7973568" y="0"/>
                </a:lnTo>
                <a:lnTo>
                  <a:pt x="0" y="0"/>
                </a:lnTo>
                <a:lnTo>
                  <a:pt x="0" y="4008120"/>
                </a:lnTo>
                <a:close/>
              </a:path>
            </a:pathLst>
          </a:custGeom>
          <a:ln w="12191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pPr algn="just"/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352042"/>
            <a:ext cx="3455670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INDICE</a:t>
            </a:r>
            <a:r>
              <a:rPr sz="2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CONTENIDO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801" y="2286000"/>
            <a:ext cx="4449952" cy="37198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2090" indent="-200025">
              <a:lnSpc>
                <a:spcPts val="1645"/>
              </a:lnSpc>
              <a:spcBef>
                <a:spcPts val="105"/>
              </a:spcBef>
              <a:buAutoNum type="arabicPeriod"/>
              <a:tabLst>
                <a:tab pos="212725" algn="l"/>
              </a:tabLst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INTRODUCCION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2090" indent="-200025">
              <a:lnSpc>
                <a:spcPts val="1614"/>
              </a:lnSpc>
              <a:buAutoNum type="arabicPeriod"/>
              <a:tabLst>
                <a:tab pos="212725" algn="l"/>
              </a:tabLst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sz="1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PRUEBAS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-Pruebas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Fábrica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Aceptación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Pruebas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Planificado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1610"/>
              </a:lnSpc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Especiales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2090" indent="-200025">
              <a:lnSpc>
                <a:spcPts val="1610"/>
              </a:lnSpc>
              <a:buAutoNum type="arabicPeriod" startAt="3"/>
              <a:tabLst>
                <a:tab pos="212725" algn="l"/>
              </a:tabLst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METODOS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destructivas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pruebas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destructivas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2405" marR="5080" indent="-180340" algn="just">
              <a:lnSpc>
                <a:spcPts val="1610"/>
              </a:lnSpc>
              <a:spcBef>
                <a:spcPts val="75"/>
              </a:spcBef>
            </a:pP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4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4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INCIDENCIA</a:t>
            </a:r>
            <a:r>
              <a:rPr sz="14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4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CAMPO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ELECTRICO </a:t>
            </a:r>
            <a:r>
              <a:rPr sz="1400" b="1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53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Fuga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Superficial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4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Absorción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Dieléctrica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10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 Parcial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45" lvl="1" indent="-347980">
              <a:lnSpc>
                <a:spcPts val="1645"/>
              </a:lnSpc>
              <a:buAutoNum type="arabicPeriod"/>
              <a:tabLst>
                <a:tab pos="36068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Capacitiva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58154" y="2289175"/>
            <a:ext cx="4429760" cy="330269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92405" marR="9525" indent="-180340">
              <a:lnSpc>
                <a:spcPts val="1610"/>
              </a:lnSpc>
              <a:spcBef>
                <a:spcPts val="215"/>
              </a:spcBef>
              <a:tabLst>
                <a:tab pos="1299845" algn="l"/>
                <a:tab pos="1758950" algn="l"/>
                <a:tab pos="3015615" algn="l"/>
                <a:tab pos="4164329" algn="l"/>
              </a:tabLst>
            </a:pP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	EN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EQUIPOS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ELECTRICOS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MAYORES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lvl="1">
              <a:lnSpc>
                <a:spcPts val="1610"/>
              </a:lnSpc>
              <a:spcBef>
                <a:spcPts val="5"/>
              </a:spcBef>
              <a:buAutoNum type="arabicPeriod"/>
              <a:tabLst>
                <a:tab pos="40005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r>
              <a:rPr sz="1400" spc="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Sólido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0690" lvl="1" indent="-428625">
              <a:lnSpc>
                <a:spcPts val="1530"/>
              </a:lnSpc>
              <a:buAutoNum type="arabicPeriod"/>
              <a:tabLst>
                <a:tab pos="440690" algn="l"/>
                <a:tab pos="441325" algn="l"/>
                <a:tab pos="629920" algn="l"/>
                <a:tab pos="1074420" algn="l"/>
                <a:tab pos="1342390" algn="l"/>
                <a:tab pos="2026920" algn="l"/>
                <a:tab pos="2353945" algn="l"/>
                <a:tab pos="2651125" algn="l"/>
                <a:tab pos="3046095" algn="l"/>
                <a:tab pos="3432810" algn="l"/>
                <a:tab pos="3859529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	la	p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ueba	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	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	P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	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	una	prueba</a:t>
            </a:r>
          </a:p>
          <a:p>
            <a:pPr marL="12700">
              <a:lnSpc>
                <a:spcPts val="1610"/>
              </a:lnSpc>
            </a:pP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Destructiva?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lvl="1">
              <a:lnSpc>
                <a:spcPts val="1610"/>
              </a:lnSpc>
              <a:spcBef>
                <a:spcPts val="80"/>
              </a:spcBef>
              <a:buAutoNum type="arabicPeriod" startAt="3"/>
              <a:tabLst>
                <a:tab pos="37719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400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 lvl="1">
              <a:lnSpc>
                <a:spcPts val="1610"/>
              </a:lnSpc>
              <a:spcBef>
                <a:spcPts val="10"/>
              </a:spcBef>
              <a:buAutoNum type="arabicPeriod" startAt="3"/>
              <a:tabLst>
                <a:tab pos="383540" algn="l"/>
              </a:tabLst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Ejecución</a:t>
            </a:r>
            <a:r>
              <a:rPr sz="1400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r>
              <a:rPr sz="1400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1530"/>
              </a:lnSpc>
              <a:tabLst>
                <a:tab pos="1322705" algn="l"/>
                <a:tab pos="1804670" algn="l"/>
                <a:tab pos="3084195" algn="l"/>
                <a:tab pos="4165600" algn="l"/>
              </a:tabLst>
            </a:pP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</a:t>
            </a:r>
            <a:r>
              <a:rPr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	EN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	</a:t>
            </a:r>
            <a:r>
              <a:rPr sz="1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	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2405">
              <a:lnSpc>
                <a:spcPts val="1610"/>
              </a:lnSpc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4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ELECTRICOS</a:t>
            </a:r>
            <a:r>
              <a:rPr sz="14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MAYORES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96000"/>
              </a:lnSpc>
              <a:spcBef>
                <a:spcPts val="30"/>
              </a:spcBef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6.1.-</a:t>
            </a:r>
            <a:r>
              <a:rPr sz="1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otros</a:t>
            </a:r>
            <a:r>
              <a:rPr sz="1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sz="1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Alterna para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Sólido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6.2.-</a:t>
            </a:r>
            <a:r>
              <a:rPr sz="14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</a:t>
            </a:r>
            <a:r>
              <a:rPr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4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4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>
              <a:lnSpc>
                <a:spcPts val="1610"/>
              </a:lnSpc>
              <a:spcBef>
                <a:spcPts val="45"/>
              </a:spcBef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6.3.-</a:t>
            </a:r>
            <a:r>
              <a:rPr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Ejecución</a:t>
            </a:r>
            <a:r>
              <a:rPr sz="14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4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</a:t>
            </a:r>
            <a:r>
              <a:rPr sz="1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4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Eléctricos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7927" y="1147826"/>
            <a:ext cx="2963545" cy="367665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</a:tabLst>
            </a:pPr>
            <a:r>
              <a:rPr sz="2400" b="1" spc="-5" dirty="0">
                <a:latin typeface="Tahoma"/>
                <a:cs typeface="Tahoma"/>
              </a:rPr>
              <a:t>1.	</a:t>
            </a:r>
            <a:r>
              <a:rPr sz="2400" b="1" spc="-10" dirty="0">
                <a:latin typeface="Tahoma"/>
                <a:cs typeface="Tahoma"/>
              </a:rPr>
              <a:t>INTRODUCCION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4009" y="1745674"/>
            <a:ext cx="8131277" cy="209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útil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determinada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factores: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Calidad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utilizados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Calidad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construcción del equipo.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spcBef>
                <a:spcPts val="40"/>
              </a:spcBef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Manejo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 el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instalación.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spcBef>
                <a:spcPts val="35"/>
              </a:spcBef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Régimen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equipo.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229235">
              <a:lnSpc>
                <a:spcPct val="100000"/>
              </a:lnSpc>
              <a:spcBef>
                <a:spcPts val="25"/>
              </a:spcBef>
              <a:buFont typeface="Symbol"/>
              <a:buChar char="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útil.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33010" y="4108069"/>
            <a:ext cx="52343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normas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Internacionales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(ANSI,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IEEE,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IEC,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etc)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6973" y="4031673"/>
            <a:ext cx="9268909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  <a:tab pos="913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4355973"/>
            <a:ext cx="9036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experiencia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personal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años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 </a:t>
            </a:r>
            <a:r>
              <a:rPr sz="1900" b="1" spc="-5" dirty="0">
                <a:latin typeface="Arial"/>
                <a:cs typeface="Arial"/>
              </a:rPr>
              <a:t>mantenido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sistema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327" y="4940173"/>
            <a:ext cx="2286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4910709"/>
            <a:ext cx="56978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condiciones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subestación</a:t>
            </a:r>
            <a:r>
              <a:rPr sz="1900" b="1" spc="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12584" y="4940173"/>
            <a:ext cx="32600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garantizar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confiabilidad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5217541"/>
            <a:ext cx="38887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continuidad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6627" y="5744717"/>
            <a:ext cx="9276715" cy="31418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catalogado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spc="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modalidad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410969"/>
            <a:ext cx="136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832" y="1425194"/>
            <a:ext cx="2962910" cy="276679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imien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27119" y="1410969"/>
            <a:ext cx="2317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7033" y="1425194"/>
            <a:ext cx="3486150" cy="278346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717802"/>
            <a:ext cx="206502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730885" algn="l"/>
                <a:tab pos="115379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cio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29101" y="1688337"/>
            <a:ext cx="67538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0979" algn="l"/>
                <a:tab pos="1408430" algn="l"/>
                <a:tab pos="1830070" algn="l"/>
                <a:tab pos="2399665" algn="l"/>
                <a:tab pos="3023870" algn="l"/>
                <a:tab pos="3317240" algn="l"/>
                <a:tab pos="3884929" algn="l"/>
                <a:tab pos="5165725" algn="l"/>
                <a:tab pos="55880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	producto	de	una	falla	o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condición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1967230"/>
            <a:ext cx="881507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anormal.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interviene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daña.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representar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reemplazo,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reparación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pérdida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2537587"/>
            <a:ext cx="136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2551811"/>
            <a:ext cx="3080385" cy="278346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  <a:tabLst>
                <a:tab pos="184531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imien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44466" y="2537587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58296" y="2551811"/>
            <a:ext cx="5527675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">
              <a:lnSpc>
                <a:spcPts val="2265"/>
              </a:lnSpc>
              <a:tabLst>
                <a:tab pos="674370" algn="l"/>
                <a:tab pos="1663064" algn="l"/>
                <a:tab pos="2087880" algn="l"/>
                <a:tab pos="2430145" algn="l"/>
                <a:tab pos="3903345" algn="l"/>
                <a:tab pos="4474210" algn="l"/>
                <a:tab pos="5314950" algn="l"/>
              </a:tabLst>
            </a:pPr>
            <a:r>
              <a:rPr sz="1900" b="1" spc="-5" dirty="0">
                <a:latin typeface="Arial"/>
                <a:cs typeface="Arial"/>
              </a:rPr>
              <a:t>Esta	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ex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eriencia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see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76832" y="2844419"/>
            <a:ext cx="3258820" cy="279400"/>
          </a:xfrm>
          <a:custGeom>
            <a:avLst/>
            <a:gdLst/>
            <a:ahLst/>
            <a:cxnLst/>
            <a:rect l="l" t="t" r="r" b="b"/>
            <a:pathLst>
              <a:path w="3258820" h="279400">
                <a:moveTo>
                  <a:pt x="3258566" y="0"/>
                </a:moveTo>
                <a:lnTo>
                  <a:pt x="0" y="0"/>
                </a:lnTo>
                <a:lnTo>
                  <a:pt x="0" y="278891"/>
                </a:lnTo>
                <a:lnTo>
                  <a:pt x="3258566" y="278891"/>
                </a:lnTo>
                <a:lnTo>
                  <a:pt x="32585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64132" y="2814955"/>
            <a:ext cx="4634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personal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mantenimiento.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14009" y="2844419"/>
            <a:ext cx="405892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70280" algn="l"/>
                <a:tab pos="2229485" algn="l"/>
              </a:tabLst>
            </a:pPr>
            <a:r>
              <a:rPr sz="1900" b="1" spc="-5" dirty="0">
                <a:latin typeface="Arial"/>
                <a:cs typeface="Arial"/>
              </a:rPr>
              <a:t>cambio	de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	y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piezas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3123311"/>
            <a:ext cx="667448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número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horas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38313" y="3093847"/>
            <a:ext cx="2145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verifica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3371215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estas partes o piezas requieren ser cambiadas. Supone una alta inversión 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piezas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repuestos.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3941445"/>
            <a:ext cx="136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3955364"/>
            <a:ext cx="2952750" cy="278346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Predictivo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16451" y="3941445"/>
            <a:ext cx="1925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sustenta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15177" y="3955364"/>
            <a:ext cx="3857625" cy="2933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spc="-5" dirty="0">
                <a:latin typeface="Arial"/>
                <a:cs typeface="Arial"/>
              </a:rPr>
              <a:t>mediciones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periódicas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6832" y="4248277"/>
            <a:ext cx="551497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permiten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78548" y="4218813"/>
            <a:ext cx="3304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inversión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4132" y="4497704"/>
            <a:ext cx="881697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inicial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costo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salidas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inesparadas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reduce considerablemente.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5067680"/>
            <a:ext cx="136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Symbol"/>
                <a:cs typeface="Symbol"/>
              </a:rPr>
              <a:t>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5081904"/>
            <a:ext cx="2880995" cy="278346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Proactivo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44822" y="5067680"/>
            <a:ext cx="9880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99939" y="5081904"/>
            <a:ext cx="3858260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5"/>
              </a:lnSpc>
            </a:pPr>
            <a:r>
              <a:rPr sz="1900" b="1" spc="-5" dirty="0">
                <a:latin typeface="Arial"/>
                <a:cs typeface="Arial"/>
              </a:rPr>
              <a:t>nueva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filosofía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45118" y="5067680"/>
            <a:ext cx="10420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dirigida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4132" y="5345429"/>
            <a:ext cx="2652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fundamentalmente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80739" y="5374513"/>
            <a:ext cx="60921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detección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corrección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76832" y="5652261"/>
            <a:ext cx="108521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14701" y="5622798"/>
            <a:ext cx="7666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conducir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salida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forzada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específico.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4947" y="6071293"/>
            <a:ext cx="8965845" cy="59631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vez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localizadas estas causas no se debe permitir la continuidad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mismas,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de hacerlo la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desempeño del equipo, se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verá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comprometido.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3522979" cy="350520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2.</a:t>
            </a:r>
            <a:r>
              <a:rPr sz="2400" b="1" dirty="0">
                <a:latin typeface="Arial"/>
                <a:cs typeface="Arial"/>
              </a:rPr>
              <a:t> -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TIPOS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PRUEBAS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8212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2023618"/>
            <a:ext cx="74142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lugar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éstas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realicen: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608199"/>
            <a:ext cx="3025775" cy="3708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sz="2400" b="1" spc="-5" dirty="0">
                <a:latin typeface="Arial"/>
                <a:cs typeface="Arial"/>
              </a:rPr>
              <a:t>pruebas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5" dirty="0">
                <a:latin typeface="Arial"/>
                <a:cs typeface="Arial"/>
              </a:rPr>
              <a:t> fábrica,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978531"/>
            <a:ext cx="3617595" cy="37211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sz="2400" b="1" spc="-5" dirty="0">
                <a:latin typeface="Arial"/>
                <a:cs typeface="Arial"/>
              </a:rPr>
              <a:t>pruebas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aceptación,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350386"/>
            <a:ext cx="5803265" cy="3708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sz="2400" b="1" spc="-5" dirty="0">
                <a:latin typeface="Arial"/>
                <a:cs typeface="Arial"/>
              </a:rPr>
              <a:t>pruebas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mantenimiento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planificado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720668"/>
            <a:ext cx="6074410" cy="3727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ct val="100000"/>
              </a:lnSpc>
              <a:buFont typeface="Symbol"/>
              <a:buChar char=""/>
              <a:tabLst>
                <a:tab pos="229235" algn="l"/>
              </a:tabLst>
            </a:pPr>
            <a:r>
              <a:rPr sz="2400" b="1" spc="-5" dirty="0">
                <a:latin typeface="Arial"/>
                <a:cs typeface="Arial"/>
              </a:rPr>
              <a:t>y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pruebas</a:t>
            </a:r>
            <a:r>
              <a:rPr sz="2400" b="1" spc="-5" dirty="0">
                <a:latin typeface="Arial"/>
                <a:cs typeface="Arial"/>
              </a:rPr>
              <a:t> especiales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 </a:t>
            </a:r>
            <a:r>
              <a:rPr sz="2400" b="1" dirty="0">
                <a:latin typeface="Arial"/>
                <a:cs typeface="Arial"/>
              </a:rPr>
              <a:t>mantenimiento.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9327" y="4370197"/>
            <a:ext cx="2649220" cy="277495"/>
          </a:xfrm>
          <a:custGeom>
            <a:avLst/>
            <a:gdLst/>
            <a:ahLst/>
            <a:cxnLst/>
            <a:rect l="l" t="t" r="r" b="b"/>
            <a:pathLst>
              <a:path w="2649220" h="277495">
                <a:moveTo>
                  <a:pt x="2648966" y="0"/>
                </a:moveTo>
                <a:lnTo>
                  <a:pt x="0" y="0"/>
                </a:lnTo>
                <a:lnTo>
                  <a:pt x="0" y="277368"/>
                </a:lnTo>
                <a:lnTo>
                  <a:pt x="2648966" y="277368"/>
                </a:lnTo>
                <a:lnTo>
                  <a:pt x="2648966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9327" y="5202301"/>
            <a:ext cx="3038475" cy="277495"/>
          </a:xfrm>
          <a:custGeom>
            <a:avLst/>
            <a:gdLst/>
            <a:ahLst/>
            <a:cxnLst/>
            <a:rect l="l" t="t" r="r" b="b"/>
            <a:pathLst>
              <a:path w="3038475" h="277495">
                <a:moveTo>
                  <a:pt x="3037967" y="0"/>
                </a:moveTo>
                <a:lnTo>
                  <a:pt x="0" y="0"/>
                </a:lnTo>
                <a:lnTo>
                  <a:pt x="0" y="277368"/>
                </a:lnTo>
                <a:lnTo>
                  <a:pt x="3037967" y="277368"/>
                </a:lnTo>
                <a:lnTo>
                  <a:pt x="3037967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6627" y="4340733"/>
            <a:ext cx="9277985" cy="2286523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lvl="1">
              <a:lnSpc>
                <a:spcPts val="2180"/>
              </a:lnSpc>
              <a:spcBef>
                <a:spcPts val="250"/>
              </a:spcBef>
              <a:buAutoNum type="arabicPeriod"/>
              <a:tabLst>
                <a:tab pos="42164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Fábrica: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i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i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características,</a:t>
            </a:r>
            <a:r>
              <a:rPr sz="1900" b="1" i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condiciones</a:t>
            </a:r>
            <a:r>
              <a:rPr sz="1900" b="1" i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r>
              <a:rPr sz="1900" b="1" i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i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calidad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fabricación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i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i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entregados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buFont typeface="Arial"/>
              <a:buAutoNum type="arabicPeriod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lvl="1">
              <a:lnSpc>
                <a:spcPts val="2190"/>
              </a:lnSpc>
              <a:buAutoNum type="arabicPeriod"/>
              <a:tabLst>
                <a:tab pos="40449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Aceptación: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pruebas.</a:t>
            </a:r>
            <a:r>
              <a:rPr sz="1900" b="1" i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nuevos,</a:t>
            </a:r>
            <a:r>
              <a:rPr sz="1900" b="1" i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después</a:t>
            </a:r>
            <a:r>
              <a:rPr sz="1900" b="1" i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i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instalados</a:t>
            </a:r>
            <a:r>
              <a:rPr sz="1900" b="1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antes 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</a:t>
            </a:r>
            <a:r>
              <a:rPr sz="1900" b="1" i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energizados.</a:t>
            </a:r>
            <a:r>
              <a:rPr sz="1900" b="1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lvl="2" indent="-229235">
              <a:lnSpc>
                <a:spcPts val="2075"/>
              </a:lnSpc>
              <a:buFont typeface="Wingdings"/>
              <a:buChar char=""/>
              <a:tabLst>
                <a:tab pos="69151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 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cumple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especificado.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lvl="2" indent="-229235">
              <a:lnSpc>
                <a:spcPts val="2185"/>
              </a:lnSpc>
              <a:buFont typeface="Wingdings"/>
              <a:buChar char=""/>
              <a:tabLst>
                <a:tab pos="69151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Establecer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referencias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lvl="2" indent="-229235">
              <a:lnSpc>
                <a:spcPts val="2230"/>
              </a:lnSpc>
              <a:buFont typeface="Wingdings"/>
              <a:buChar char=""/>
              <a:tabLst>
                <a:tab pos="69151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equipo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5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702562"/>
            <a:ext cx="483489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2.3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Mantenimiento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Planificado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6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41390" y="1673098"/>
            <a:ext cx="44424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intervalos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regulares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durante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la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vida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27" y="1951989"/>
            <a:ext cx="17646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útil</a:t>
            </a:r>
            <a:r>
              <a:rPr sz="1900" b="1" i="1" spc="114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del</a:t>
            </a:r>
            <a:r>
              <a:rPr sz="1900" b="1" i="1" spc="1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43810" y="1979930"/>
            <a:ext cx="74288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latin typeface="Arial"/>
                <a:cs typeface="Arial"/>
              </a:rPr>
              <a:t>Objetivo: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verificar</a:t>
            </a:r>
            <a:r>
              <a:rPr sz="1900" b="1" i="1" spc="15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si</a:t>
            </a:r>
            <a:r>
              <a:rPr sz="1900" b="1" i="1" spc="15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un</a:t>
            </a:r>
            <a:r>
              <a:rPr sz="1900" b="1" i="1" spc="16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equipo</a:t>
            </a:r>
            <a:r>
              <a:rPr sz="1900" b="1" i="1" spc="15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</a:t>
            </a:r>
            <a:r>
              <a:rPr sz="1900" b="1" i="1" spc="17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encuentra</a:t>
            </a:r>
            <a:r>
              <a:rPr sz="1900" b="1" i="1" spc="15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15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condiciones</a:t>
            </a:r>
            <a:r>
              <a:rPr sz="1900" b="1" i="1" spc="15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27" y="2257298"/>
            <a:ext cx="24676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sz="1900" b="1" i="1" spc="-5" dirty="0">
                <a:latin typeface="Arial"/>
                <a:cs typeface="Arial"/>
              </a:rPr>
              <a:t>operación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adecuadas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41294" y="2229738"/>
            <a:ext cx="2976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y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detectar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</a:t>
            </a:r>
            <a:r>
              <a:rPr sz="1900" b="1" i="1" spc="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tiempo</a:t>
            </a:r>
            <a:r>
              <a:rPr sz="1900" b="1" i="1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fallas.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327" y="2812415"/>
            <a:ext cx="475297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2.4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Especiales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59095" y="2782950"/>
            <a:ext cx="1414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</a:t>
            </a:r>
            <a:r>
              <a:rPr sz="1900" b="1" i="1" spc="-10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realizan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9848" y="2812415"/>
            <a:ext cx="30530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i="1" spc="-5" dirty="0">
                <a:latin typeface="Arial"/>
                <a:cs typeface="Arial"/>
              </a:rPr>
              <a:t>cuando</a:t>
            </a:r>
            <a:r>
              <a:rPr sz="1900" b="1" i="1" spc="-6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existen</a:t>
            </a:r>
            <a:r>
              <a:rPr sz="1900" b="1" i="1" spc="-7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sospechas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9327" y="3089783"/>
            <a:ext cx="60788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latin typeface="Arial"/>
                <a:cs typeface="Arial"/>
              </a:rPr>
              <a:t>o</a:t>
            </a:r>
            <a:r>
              <a:rPr sz="1900" b="1" i="1" spc="-1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certeza</a:t>
            </a:r>
            <a:r>
              <a:rPr sz="1900" b="1" i="1" spc="-1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r>
              <a:rPr sz="1900" b="1" i="1" spc="-8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que</a:t>
            </a:r>
            <a:r>
              <a:rPr sz="1900" b="1" i="1" spc="-1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el</a:t>
            </a:r>
            <a:r>
              <a:rPr sz="1900" b="1" i="1" spc="-10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equipo</a:t>
            </a:r>
            <a:r>
              <a:rPr sz="1900" b="1" i="1" spc="-1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</a:t>
            </a:r>
            <a:r>
              <a:rPr sz="1900" b="1" i="1" spc="-1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encuentra</a:t>
            </a:r>
            <a:r>
              <a:rPr sz="1900" b="1" i="1" spc="-10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-10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problemas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5229" y="3061843"/>
            <a:ext cx="3195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.</a:t>
            </a:r>
            <a:r>
              <a:rPr sz="1900" b="1" i="1" spc="-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También</a:t>
            </a:r>
            <a:r>
              <a:rPr sz="1900" b="1" i="1" spc="-120" dirty="0">
                <a:latin typeface="Arial"/>
                <a:cs typeface="Arial"/>
              </a:rPr>
              <a:t> </a:t>
            </a:r>
            <a:r>
              <a:rPr sz="1900" b="1" i="1" dirty="0">
                <a:latin typeface="Arial"/>
                <a:cs typeface="Arial"/>
              </a:rPr>
              <a:t>se</a:t>
            </a:r>
            <a:r>
              <a:rPr sz="1900" b="1" i="1" spc="-1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ejecutan</a:t>
            </a:r>
            <a:r>
              <a:rPr sz="1900" b="1" i="1" spc="-12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sobre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6627" y="3339211"/>
            <a:ext cx="5026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equipos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sometidos</a:t>
            </a:r>
            <a:r>
              <a:rPr sz="1900" b="1" i="1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 </a:t>
            </a:r>
            <a:r>
              <a:rPr sz="1900" b="1" i="1" dirty="0">
                <a:latin typeface="Arial"/>
                <a:cs typeface="Arial"/>
              </a:rPr>
              <a:t>condiciones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extremas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946525" cy="350520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METODOS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7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746250"/>
            <a:ext cx="2117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7927" y="2053082"/>
            <a:ext cx="237490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sólido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330526"/>
            <a:ext cx="697547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(líquido,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gaseoso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sólido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líquido).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6627" y="2856102"/>
            <a:ext cx="17030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Realizadas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en: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162935"/>
            <a:ext cx="2335530" cy="269304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446348"/>
            <a:ext cx="2185670" cy="2717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09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6627" y="3965829"/>
            <a:ext cx="4139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 catalogarse como: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4272660"/>
            <a:ext cx="265557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destructivas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4550029"/>
            <a:ext cx="328676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destructivas.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327" y="5106289"/>
            <a:ext cx="40379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6627" y="5354573"/>
            <a:ext cx="49568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estas pruebas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mencionar: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5661405"/>
            <a:ext cx="322135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5938773"/>
            <a:ext cx="465518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6216091"/>
            <a:ext cx="637159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bobinas,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1014094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Ventajas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395730"/>
            <a:ext cx="683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3042" y="1425194"/>
            <a:ext cx="823975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2505075" algn="l"/>
                <a:tab pos="4071620" algn="l"/>
                <a:tab pos="5763895" algn="l"/>
              </a:tabLst>
            </a:pPr>
            <a:r>
              <a:rPr sz="1900" b="1" spc="-5" dirty="0">
                <a:latin typeface="Arial"/>
                <a:cs typeface="Arial"/>
              </a:rPr>
              <a:t>esfuerzos</a:t>
            </a:r>
            <a:r>
              <a:rPr sz="1900" b="1" spc="4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	en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	continua</a:t>
            </a:r>
            <a:r>
              <a:rPr sz="1900" b="1" spc="4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	considerados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832" y="1702562"/>
            <a:ext cx="9271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ñin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50110" y="1673098"/>
            <a:ext cx="783018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alterna.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(No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inversión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950466"/>
            <a:ext cx="1191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polaridad)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228214"/>
            <a:ext cx="481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93774" y="2257374"/>
            <a:ext cx="60039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señales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crítico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74660" y="2228214"/>
            <a:ext cx="2409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2505582"/>
            <a:ext cx="40989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tiempo 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señales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2782950"/>
            <a:ext cx="784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700087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ejecutarse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progresivamente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	tal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98381" y="2812415"/>
            <a:ext cx="10744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6832" y="3089783"/>
            <a:ext cx="8796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921250" algn="l"/>
              </a:tabLst>
            </a:pPr>
            <a:r>
              <a:rPr sz="1900" b="1" spc="-5" dirty="0">
                <a:latin typeface="Arial"/>
                <a:cs typeface="Arial"/>
              </a:rPr>
              <a:t>variación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súbita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	(parámetro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típico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monitoreo),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3367151"/>
            <a:ext cx="56654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latin typeface="Arial"/>
                <a:cs typeface="Arial"/>
              </a:rPr>
              <a:t>pudiera</a:t>
            </a:r>
            <a:r>
              <a:rPr sz="1900" b="1" i="1" spc="10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indicar</a:t>
            </a:r>
            <a:r>
              <a:rPr sz="1900" b="1" i="1" spc="10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un</a:t>
            </a:r>
            <a:r>
              <a:rPr sz="1900" b="1" i="1" spc="13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debilitamiento</a:t>
            </a:r>
            <a:r>
              <a:rPr sz="1900" b="1" i="1" spc="114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del</a:t>
            </a:r>
            <a:r>
              <a:rPr sz="1900" b="1" i="1" spc="1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08672" y="3339211"/>
            <a:ext cx="3072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del</a:t>
            </a:r>
            <a:r>
              <a:rPr sz="1900" b="1" i="1" spc="8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equipo</a:t>
            </a:r>
            <a:r>
              <a:rPr sz="1900" b="1" i="1" spc="90" dirty="0">
                <a:latin typeface="Arial"/>
                <a:cs typeface="Arial"/>
              </a:rPr>
              <a:t> </a:t>
            </a:r>
            <a:r>
              <a:rPr sz="1900" b="1" i="1" spc="-10" dirty="0">
                <a:latin typeface="Arial"/>
                <a:cs typeface="Arial"/>
              </a:rPr>
              <a:t>sin</a:t>
            </a:r>
            <a:r>
              <a:rPr sz="1900" b="1" i="1" spc="9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terminar</a:t>
            </a:r>
            <a:r>
              <a:rPr sz="1900" b="1" i="1" spc="7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132" y="3615055"/>
            <a:ext cx="3848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i="1" spc="-5" dirty="0">
                <a:latin typeface="Arial"/>
                <a:cs typeface="Arial"/>
              </a:rPr>
              <a:t>dañar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o hacer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colapsar</a:t>
            </a:r>
            <a:r>
              <a:rPr sz="1900" b="1" i="1" spc="-1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el</a:t>
            </a:r>
            <a:r>
              <a:rPr sz="1900" b="1" i="1" spc="5" dirty="0">
                <a:latin typeface="Arial"/>
                <a:cs typeface="Arial"/>
              </a:rPr>
              <a:t> </a:t>
            </a:r>
            <a:r>
              <a:rPr sz="1900" b="1" i="1" dirty="0">
                <a:latin typeface="Arial"/>
                <a:cs typeface="Arial"/>
              </a:rPr>
              <a:t>mismo</a:t>
            </a:r>
            <a:r>
              <a:rPr sz="1900" b="1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327" y="3921836"/>
            <a:ext cx="1408430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s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tajas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4199509"/>
            <a:ext cx="22923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2541" y="4199509"/>
            <a:ext cx="416623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distribución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esfuerzos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4170045"/>
            <a:ext cx="88214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27880" algn="l"/>
              </a:tabLst>
            </a:pPr>
            <a:r>
              <a:rPr sz="1900" b="1" spc="-5" dirty="0">
                <a:latin typeface="Arial"/>
                <a:cs typeface="Arial"/>
              </a:rPr>
              <a:t>La	en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máquinas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sometidas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4132" y="4448936"/>
            <a:ext cx="5527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señales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continua,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799453" y="4478401"/>
            <a:ext cx="31737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76832" y="4755769"/>
            <a:ext cx="39706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alterna.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5003673"/>
            <a:ext cx="50679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operan 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 </a:t>
            </a:r>
            <a:r>
              <a:rPr sz="1900" b="1" dirty="0">
                <a:latin typeface="Arial"/>
                <a:cs typeface="Arial"/>
              </a:rPr>
              <a:t>alterna.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25777" y="5310504"/>
            <a:ext cx="29248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residual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remanente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5281041"/>
            <a:ext cx="67824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3515360" algn="l"/>
              </a:tabLst>
            </a:pPr>
            <a:r>
              <a:rPr sz="1900" b="1" spc="-5" dirty="0">
                <a:latin typeface="Arial"/>
                <a:cs typeface="Arial"/>
              </a:rPr>
              <a:t>La	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10" dirty="0">
                <a:latin typeface="Arial"/>
                <a:cs typeface="Arial"/>
              </a:rPr>
              <a:t> 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73289" y="5310504"/>
            <a:ext cx="21996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daño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6832" y="5587873"/>
            <a:ext cx="13138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77770" y="5558790"/>
            <a:ext cx="7485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 ser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finalizar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8233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3.2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Alterna: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5002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excepción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AC,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producen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esfuerzos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existentes bajo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operación 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535047"/>
            <a:ext cx="370776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Alto</a:t>
            </a:r>
            <a:r>
              <a:rPr sz="1900" b="1" spc="-5" dirty="0">
                <a:latin typeface="Arial"/>
                <a:cs typeface="Arial"/>
              </a:rPr>
              <a:t> Potencial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812415"/>
            <a:ext cx="373316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089783"/>
            <a:ext cx="468122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367151"/>
            <a:ext cx="591756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9327" y="3921836"/>
            <a:ext cx="99250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ajas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4170045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4199509"/>
            <a:ext cx="283654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queda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residual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78351" y="4170045"/>
            <a:ext cx="59055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luego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prueba.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132" y="4448936"/>
            <a:ext cx="4259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queda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 magnetizado.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726304"/>
            <a:ext cx="11379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Permite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82622" y="4755769"/>
            <a:ext cx="27057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94275" y="4726304"/>
            <a:ext cx="1700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utilizando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02501" y="4755769"/>
            <a:ext cx="31832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señal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5003673"/>
            <a:ext cx="1152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71598" y="5033136"/>
            <a:ext cx="3916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74689" y="500367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9327" y="5310504"/>
            <a:ext cx="140843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s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tajas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5558790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6832" y="5587949"/>
            <a:ext cx="19919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Algunas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56534" y="5558790"/>
            <a:ext cx="6730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alterna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VLF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pudieran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5865622"/>
            <a:ext cx="14204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struct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84450" y="583615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674484" y="6142939"/>
            <a:ext cx="725805" cy="277495"/>
          </a:xfrm>
          <a:custGeom>
            <a:avLst/>
            <a:gdLst/>
            <a:ahLst/>
            <a:cxnLst/>
            <a:rect l="l" t="t" r="r" b="b"/>
            <a:pathLst>
              <a:path w="725804" h="277495">
                <a:moveTo>
                  <a:pt x="725424" y="0"/>
                </a:moveTo>
                <a:lnTo>
                  <a:pt x="0" y="0"/>
                </a:lnTo>
                <a:lnTo>
                  <a:pt x="0" y="277368"/>
                </a:lnTo>
                <a:lnTo>
                  <a:pt x="725424" y="277368"/>
                </a:lnTo>
                <a:lnTo>
                  <a:pt x="72542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35227" y="6113475"/>
            <a:ext cx="481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9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70913" y="6142939"/>
            <a:ext cx="23888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13759" y="6113475"/>
            <a:ext cx="35661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crítico.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31406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3.3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destructivas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7927" y="1702562"/>
            <a:ext cx="2292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1673098"/>
            <a:ext cx="6503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Pruebas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Pasa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“o”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Pasa,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decir,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 prueba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18425" y="1702562"/>
            <a:ext cx="22542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indicar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979930"/>
            <a:ext cx="26689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 bien 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535047"/>
            <a:ext cx="2292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505582"/>
            <a:ext cx="71685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determinado,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77173" y="2535047"/>
            <a:ext cx="16084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2812415"/>
            <a:ext cx="44005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dirty="0">
                <a:latin typeface="Arial"/>
                <a:cs typeface="Arial"/>
              </a:rPr>
              <a:t> 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específico.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337687"/>
            <a:ext cx="904748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9235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inyección,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pasa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5" dirty="0">
                <a:latin typeface="Arial"/>
                <a:cs typeface="Arial"/>
              </a:rPr>
              <a:t> prueba, si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equipo fallará.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327" y="4199509"/>
            <a:ext cx="3675379" cy="2794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3.4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-5" dirty="0">
                <a:latin typeface="Arial"/>
                <a:cs typeface="Arial"/>
              </a:rPr>
              <a:t> destructivas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726304"/>
            <a:ext cx="35267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9235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Generalmente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efectúan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vez</a:t>
            </a:r>
            <a:r>
              <a:rPr sz="1900" b="1" spc="-5" dirty="0">
                <a:latin typeface="Arial"/>
                <a:cs typeface="Arial"/>
              </a:rPr>
              <a:t> colapsa.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42154" y="4755769"/>
            <a:ext cx="28594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78648" y="4726304"/>
            <a:ext cx="2506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66555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  <a:tabLst>
                <a:tab pos="464820" algn="l"/>
              </a:tabLst>
            </a:pPr>
            <a:r>
              <a:rPr sz="2400" b="1" spc="-5" dirty="0">
                <a:latin typeface="Arial"/>
                <a:cs typeface="Arial"/>
              </a:rPr>
              <a:t>4.	COMPORTAMIENTO</a:t>
            </a:r>
            <a:r>
              <a:rPr sz="2400" b="1" spc="16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UN</a:t>
            </a:r>
            <a:r>
              <a:rPr sz="2400" b="1" spc="16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MATERIAL</a:t>
            </a:r>
            <a:r>
              <a:rPr sz="2400" b="1" spc="16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AISLANTE</a:t>
            </a:r>
            <a:r>
              <a:rPr sz="2400" b="1" spc="19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ANTE</a:t>
            </a:r>
            <a:r>
              <a:rPr sz="2400" b="1" spc="1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9212" y="1498346"/>
            <a:ext cx="6485255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INCIDENCIA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UN </a:t>
            </a:r>
            <a:r>
              <a:rPr sz="2400" b="1" dirty="0">
                <a:latin typeface="Arial"/>
                <a:cs typeface="Arial"/>
              </a:rPr>
              <a:t>CAMPO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ELECTRICO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DC.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15514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096769"/>
            <a:ext cx="3754754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464820" algn="l"/>
                <a:tab pos="1332865" algn="l"/>
                <a:tab pos="1774189" algn="l"/>
                <a:tab pos="2842260" algn="l"/>
              </a:tabLst>
            </a:pPr>
            <a:r>
              <a:rPr sz="1900" b="1" spc="-5" dirty="0">
                <a:latin typeface="Arial"/>
                <a:cs typeface="Arial"/>
              </a:rPr>
              <a:t>En	teoría,	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isla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  corriente eléctrica.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25619" y="2126310"/>
            <a:ext cx="31845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39420" algn="l"/>
                <a:tab pos="1440180" algn="l"/>
                <a:tab pos="2162175" algn="l"/>
              </a:tabLst>
            </a:pPr>
            <a:r>
              <a:rPr sz="1900" b="1" spc="-5" dirty="0">
                <a:latin typeface="Arial"/>
                <a:cs typeface="Arial"/>
              </a:rPr>
              <a:t>no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ería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jar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1969" y="2096769"/>
            <a:ext cx="1842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62025" algn="l"/>
                <a:tab pos="1548765" algn="l"/>
              </a:tabLst>
            </a:pPr>
            <a:r>
              <a:rPr sz="1900" b="1" spc="-5" dirty="0">
                <a:latin typeface="Arial"/>
                <a:cs typeface="Arial"/>
              </a:rPr>
              <a:t>nin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ún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19455" y="2958719"/>
            <a:ext cx="1791335" cy="277495"/>
            <a:chOff x="719455" y="2958719"/>
            <a:chExt cx="1791335" cy="277495"/>
          </a:xfrm>
        </p:grpSpPr>
        <p:sp>
          <p:nvSpPr>
            <p:cNvPr id="13" name="object 13"/>
            <p:cNvSpPr/>
            <p:nvPr/>
          </p:nvSpPr>
          <p:spPr>
            <a:xfrm>
              <a:off x="947928" y="2958719"/>
              <a:ext cx="1562735" cy="277495"/>
            </a:xfrm>
            <a:custGeom>
              <a:avLst/>
              <a:gdLst/>
              <a:ahLst/>
              <a:cxnLst/>
              <a:rect l="l" t="t" r="r" b="b"/>
              <a:pathLst>
                <a:path w="1562735" h="277494">
                  <a:moveTo>
                    <a:pt x="156235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562354" y="277367"/>
                  </a:lnTo>
                  <a:lnTo>
                    <a:pt x="156235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2986997"/>
              <a:ext cx="208914" cy="19498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935227" y="2929255"/>
            <a:ext cx="2896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práctica,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82263" y="2958719"/>
            <a:ext cx="2089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pequeña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23228" y="2929255"/>
            <a:ext cx="3961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97762" y="3790772"/>
            <a:ext cx="5768975" cy="1753235"/>
          </a:xfrm>
          <a:custGeom>
            <a:avLst/>
            <a:gdLst/>
            <a:ahLst/>
            <a:cxnLst/>
            <a:rect l="l" t="t" r="r" b="b"/>
            <a:pathLst>
              <a:path w="5768975" h="1753235">
                <a:moveTo>
                  <a:pt x="5195951" y="1402384"/>
                </a:moveTo>
                <a:lnTo>
                  <a:pt x="5110607" y="1402384"/>
                </a:lnTo>
                <a:lnTo>
                  <a:pt x="5110607" y="1051864"/>
                </a:lnTo>
                <a:lnTo>
                  <a:pt x="5093843" y="1051864"/>
                </a:lnTo>
                <a:lnTo>
                  <a:pt x="5093843" y="701357"/>
                </a:lnTo>
                <a:lnTo>
                  <a:pt x="0" y="701357"/>
                </a:lnTo>
                <a:lnTo>
                  <a:pt x="0" y="1051864"/>
                </a:lnTo>
                <a:lnTo>
                  <a:pt x="0" y="1402384"/>
                </a:lnTo>
                <a:lnTo>
                  <a:pt x="0" y="1752904"/>
                </a:lnTo>
                <a:lnTo>
                  <a:pt x="5195951" y="1752904"/>
                </a:lnTo>
                <a:lnTo>
                  <a:pt x="5195951" y="1402384"/>
                </a:lnTo>
                <a:close/>
              </a:path>
              <a:path w="5768975" h="1753235">
                <a:moveTo>
                  <a:pt x="5768975" y="350824"/>
                </a:moveTo>
                <a:lnTo>
                  <a:pt x="5008499" y="350824"/>
                </a:lnTo>
                <a:lnTo>
                  <a:pt x="5008499" y="0"/>
                </a:lnTo>
                <a:lnTo>
                  <a:pt x="0" y="0"/>
                </a:lnTo>
                <a:lnTo>
                  <a:pt x="0" y="350824"/>
                </a:lnTo>
                <a:lnTo>
                  <a:pt x="0" y="701344"/>
                </a:lnTo>
                <a:lnTo>
                  <a:pt x="5768975" y="701344"/>
                </a:lnTo>
                <a:lnTo>
                  <a:pt x="5768975" y="350824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35227" y="3206623"/>
            <a:ext cx="6243320" cy="2343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siguientes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componentes: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Fuga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Superficial.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Absorción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Dieléctrica.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Descarga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Parcial.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Capacitiva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Carga.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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Fuga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Volumétrica.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9327" y="5821426"/>
            <a:ext cx="38487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4.1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Superficial: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36773" y="6098743"/>
            <a:ext cx="46716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existente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5" dirty="0">
                <a:latin typeface="Arial"/>
                <a:cs typeface="Arial"/>
              </a:rPr>
              <a:t> superficie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6069279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6436995" algn="l"/>
              </a:tabLst>
            </a:pPr>
            <a:r>
              <a:rPr sz="1900" b="1" spc="-5" dirty="0">
                <a:latin typeface="Arial"/>
                <a:cs typeface="Arial"/>
              </a:rPr>
              <a:t>Conducción	</a:t>
            </a: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b="1" spc="229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contaminación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6346647"/>
            <a:ext cx="70370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44538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4.2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673098"/>
            <a:ext cx="19005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rece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74517" y="1702562"/>
            <a:ext cx="4775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consecuencia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proceso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87436" y="1673098"/>
            <a:ext cx="2296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82091" y="1952625"/>
            <a:ext cx="7065009" cy="2741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(orientación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sentido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campo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eléctrico).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Arial"/>
              <a:cs typeface="Arial"/>
            </a:endParaRPr>
          </a:p>
          <a:p>
            <a:pPr marL="469900" indent="-229235">
              <a:lnSpc>
                <a:spcPct val="100000"/>
              </a:lnSpc>
              <a:buFont typeface="Wingdings"/>
              <a:buChar char=""/>
              <a:tabLst>
                <a:tab pos="470534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absorción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viene</a:t>
            </a:r>
            <a:r>
              <a:rPr sz="1900" b="1" dirty="0">
                <a:latin typeface="Arial"/>
                <a:cs typeface="Arial"/>
              </a:rPr>
              <a:t> dada</a:t>
            </a:r>
            <a:r>
              <a:rPr sz="1900" b="1" spc="-5" dirty="0">
                <a:latin typeface="Arial"/>
                <a:cs typeface="Arial"/>
              </a:rPr>
              <a:t> por:</a:t>
            </a: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50" dirty="0">
              <a:latin typeface="Arial"/>
              <a:cs typeface="Arial"/>
            </a:endParaRPr>
          </a:p>
          <a:p>
            <a:pPr marL="12700">
              <a:lnSpc>
                <a:spcPts val="1645"/>
              </a:lnSpc>
            </a:pPr>
            <a:r>
              <a:rPr sz="1400" b="1" spc="-5" dirty="0">
                <a:latin typeface="Arial"/>
                <a:cs typeface="Arial"/>
              </a:rPr>
              <a:t>donde:</a:t>
            </a:r>
            <a:endParaRPr sz="1400" dirty="0">
              <a:latin typeface="Arial"/>
              <a:cs typeface="Arial"/>
            </a:endParaRPr>
          </a:p>
          <a:p>
            <a:pPr marL="12700" marR="3834765">
              <a:lnSpc>
                <a:spcPts val="1610"/>
              </a:lnSpc>
              <a:spcBef>
                <a:spcPts val="75"/>
              </a:spcBef>
            </a:pPr>
            <a:r>
              <a:rPr sz="1400" b="1" dirty="0">
                <a:latin typeface="Arial"/>
                <a:cs typeface="Arial"/>
              </a:rPr>
              <a:t>Ia: </a:t>
            </a:r>
            <a:r>
              <a:rPr sz="1400" b="1" spc="-5" dirty="0">
                <a:latin typeface="Arial"/>
                <a:cs typeface="Arial"/>
              </a:rPr>
              <a:t>Corriente de Absorción dieléctrica.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V: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Tensión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5" dirty="0">
                <a:latin typeface="Arial"/>
                <a:cs typeface="Arial"/>
              </a:rPr>
              <a:t> KiloVolt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530"/>
              </a:lnSpc>
            </a:pPr>
            <a:r>
              <a:rPr sz="1400" b="1" spc="-5" dirty="0">
                <a:latin typeface="Arial"/>
                <a:cs typeface="Arial"/>
              </a:rPr>
              <a:t>C: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Capacitancia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del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equipo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bajo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prueba,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microfaradios.</a:t>
            </a:r>
            <a:endParaRPr sz="1400" dirty="0">
              <a:latin typeface="Arial"/>
              <a:cs typeface="Arial"/>
            </a:endParaRPr>
          </a:p>
          <a:p>
            <a:pPr marL="12700" marR="4168775">
              <a:lnSpc>
                <a:spcPts val="1610"/>
              </a:lnSpc>
              <a:spcBef>
                <a:spcPts val="75"/>
              </a:spcBef>
            </a:pPr>
            <a:r>
              <a:rPr sz="1400" b="1" spc="-5" dirty="0">
                <a:latin typeface="Arial"/>
                <a:cs typeface="Arial"/>
              </a:rPr>
              <a:t>D: Constante de Proporcionalidad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T: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Tiempo</a:t>
            </a:r>
            <a:r>
              <a:rPr sz="1400" b="1" dirty="0">
                <a:latin typeface="Arial"/>
                <a:cs typeface="Arial"/>
              </a:rPr>
              <a:t> en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Segundos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ts val="1575"/>
              </a:lnSpc>
            </a:pPr>
            <a:r>
              <a:rPr sz="1400" b="1" dirty="0">
                <a:latin typeface="Arial"/>
                <a:cs typeface="Arial"/>
              </a:rPr>
              <a:t>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: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Constante.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327" y="4959985"/>
            <a:ext cx="39173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4.3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Parcial: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5207889"/>
            <a:ext cx="3885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Conocida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corriente 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7434" y="5237353"/>
            <a:ext cx="32988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efecto corona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5763005"/>
            <a:ext cx="2030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produce </a:t>
            </a:r>
            <a:r>
              <a:rPr sz="1900" b="1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23870" y="5792470"/>
            <a:ext cx="69488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aparecen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alrededor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puntas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6069838"/>
            <a:ext cx="24523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esquinas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3634" y="6040323"/>
            <a:ext cx="6294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conductor,</a:t>
            </a:r>
            <a:r>
              <a:rPr sz="1900" b="1" spc="-5" dirty="0">
                <a:latin typeface="Arial"/>
                <a:cs typeface="Arial"/>
              </a:rPr>
              <a:t> sometido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 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(por</a:t>
            </a:r>
            <a:r>
              <a:rPr sz="1900" b="1" spc="-5" dirty="0">
                <a:latin typeface="Arial"/>
                <a:cs typeface="Arial"/>
              </a:rPr>
              <a:t> encima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4032" y="2908638"/>
            <a:ext cx="2317236" cy="21793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64132" y="6340500"/>
            <a:ext cx="1312545" cy="29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95"/>
              </a:lnSpc>
            </a:pP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kiloVolt)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12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39312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4.4 Corriente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Capacitiva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950466"/>
            <a:ext cx="5764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aparece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consecuencia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53732" y="1979930"/>
            <a:ext cx="32194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capacitor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832" y="2257374"/>
            <a:ext cx="39281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 el aislamiento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parte</a:t>
            </a:r>
            <a:r>
              <a:rPr sz="1900" b="1" spc="-5" dirty="0">
                <a:latin typeface="Arial"/>
                <a:cs typeface="Arial"/>
              </a:rPr>
              <a:t> activa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8866" y="2228214"/>
            <a:ext cx="2358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782950"/>
            <a:ext cx="548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6550" y="2812415"/>
            <a:ext cx="675068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23035" algn="l"/>
                <a:tab pos="1692275" algn="l"/>
                <a:tab pos="2672715" algn="l"/>
                <a:tab pos="3237865" algn="l"/>
                <a:tab pos="3645535" algn="l"/>
                <a:tab pos="5067300" algn="l"/>
                <a:tab pos="5403850" algn="l"/>
                <a:tab pos="6399530" algn="l"/>
              </a:tabLst>
            </a:pPr>
            <a:r>
              <a:rPr sz="1900" b="1" spc="-5" dirty="0">
                <a:latin typeface="Arial"/>
                <a:cs typeface="Arial"/>
              </a:rPr>
              <a:t>incr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inc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emen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81821" y="2782950"/>
            <a:ext cx="1503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1940" algn="l"/>
                <a:tab pos="1128395" algn="l"/>
              </a:tabLst>
            </a:pPr>
            <a:r>
              <a:rPr sz="1900" b="1" spc="-5" dirty="0">
                <a:latin typeface="Arial"/>
                <a:cs typeface="Arial"/>
              </a:rPr>
              <a:t>y	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32" y="3060318"/>
            <a:ext cx="19824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calculada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6627" y="4063365"/>
            <a:ext cx="3287395" cy="143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85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donde: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839"/>
              </a:lnSpc>
              <a:spcBef>
                <a:spcPts val="90"/>
              </a:spcBef>
            </a:pPr>
            <a:r>
              <a:rPr sz="1600" b="1" spc="-5" dirty="0">
                <a:latin typeface="Arial"/>
                <a:cs typeface="Arial"/>
              </a:rPr>
              <a:t>Ig: </a:t>
            </a:r>
            <a:r>
              <a:rPr sz="1600" b="1" dirty="0">
                <a:latin typeface="Arial"/>
                <a:cs typeface="Arial"/>
              </a:rPr>
              <a:t>Corriente </a:t>
            </a:r>
            <a:r>
              <a:rPr sz="1600" b="1" spc="-10" dirty="0">
                <a:latin typeface="Arial"/>
                <a:cs typeface="Arial"/>
              </a:rPr>
              <a:t>de </a:t>
            </a:r>
            <a:r>
              <a:rPr sz="1600" b="1" spc="-5" dirty="0">
                <a:latin typeface="Arial"/>
                <a:cs typeface="Arial"/>
              </a:rPr>
              <a:t>Carga Capacitiva.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E: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Tensión en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KiloVolt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50"/>
              </a:lnSpc>
            </a:pPr>
            <a:r>
              <a:rPr sz="1600" b="1" spc="-5" dirty="0">
                <a:latin typeface="Arial"/>
                <a:cs typeface="Arial"/>
              </a:rPr>
              <a:t>R: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Resistencia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Megaohmios</a:t>
            </a:r>
            <a:endParaRPr sz="1600">
              <a:latin typeface="Arial"/>
              <a:cs typeface="Arial"/>
            </a:endParaRPr>
          </a:p>
          <a:p>
            <a:pPr marL="12700" marR="50165">
              <a:lnSpc>
                <a:spcPts val="1839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C: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Capacitancia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en microfaradios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: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Tiempo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Segundos.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0453" y="5771134"/>
            <a:ext cx="73164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01394" algn="l"/>
                <a:tab pos="1478915" algn="l"/>
                <a:tab pos="2400300" algn="l"/>
                <a:tab pos="2667000" algn="l"/>
                <a:tab pos="3708400" algn="l"/>
                <a:tab pos="3973829" algn="l"/>
                <a:tab pos="4946650" algn="l"/>
                <a:tab pos="5506720" algn="l"/>
                <a:tab pos="6118860" algn="l"/>
              </a:tabLst>
            </a:pP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crece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5741670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8110855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20" dirty="0">
                <a:latin typeface="Arial"/>
                <a:cs typeface="Arial"/>
              </a:rPr>
              <a:t>(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6019038"/>
            <a:ext cx="88207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iniciales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disminuyen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capacitor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cargado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plena).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4822" y="3404112"/>
            <a:ext cx="2844661" cy="51694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818369" y="678403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dirty="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916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4.5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Volumétrica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4417" y="1702562"/>
            <a:ext cx="2187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través del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volumen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227" y="1673098"/>
            <a:ext cx="4745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3393440" algn="l"/>
              </a:tabLst>
            </a:pPr>
            <a:r>
              <a:rPr sz="1900" b="1" spc="-5" dirty="0">
                <a:latin typeface="Arial"/>
                <a:cs typeface="Arial"/>
              </a:rPr>
              <a:t>Fluye a	del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2228214"/>
            <a:ext cx="18764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6898" y="2257374"/>
            <a:ext cx="446786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evaluar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88732" y="2228214"/>
            <a:ext cx="14592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782950"/>
            <a:ext cx="38214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inyección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04283" y="2812415"/>
            <a:ext cx="51689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realice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3089783"/>
            <a:ext cx="20929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(al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seg),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23590" y="3060318"/>
            <a:ext cx="4969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 poder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 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esta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4894" y="6424371"/>
            <a:ext cx="7557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Figura 1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ante un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8700" y="3390246"/>
            <a:ext cx="5569100" cy="298742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3900" y="1601309"/>
            <a:ext cx="6970460" cy="486964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15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19327" y="1425194"/>
            <a:ext cx="9253855" cy="350520"/>
          </a:xfrm>
          <a:custGeom>
            <a:avLst/>
            <a:gdLst/>
            <a:ahLst/>
            <a:cxnLst/>
            <a:rect l="l" t="t" r="r" b="b"/>
            <a:pathLst>
              <a:path w="9253855" h="350519">
                <a:moveTo>
                  <a:pt x="9253474" y="0"/>
                </a:moveTo>
                <a:lnTo>
                  <a:pt x="0" y="0"/>
                </a:lnTo>
                <a:lnTo>
                  <a:pt x="0" y="350520"/>
                </a:lnTo>
                <a:lnTo>
                  <a:pt x="9253474" y="350520"/>
                </a:lnTo>
                <a:lnTo>
                  <a:pt x="9253474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06627" y="1392682"/>
            <a:ext cx="9275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9755" algn="l"/>
                <a:tab pos="2378710" algn="l"/>
                <a:tab pos="3114675" algn="l"/>
                <a:tab pos="5219065" algn="l"/>
                <a:tab pos="7138670" algn="l"/>
                <a:tab pos="7873365" algn="l"/>
              </a:tabLst>
            </a:pPr>
            <a:r>
              <a:rPr sz="2400" b="1" spc="-5" dirty="0">
                <a:latin typeface="Arial"/>
                <a:cs typeface="Arial"/>
              </a:rPr>
              <a:t>5.	PR</a:t>
            </a:r>
            <a:r>
              <a:rPr sz="2400" b="1" spc="-15" dirty="0">
                <a:latin typeface="Arial"/>
                <a:cs typeface="Arial"/>
              </a:rPr>
              <a:t>U</a:t>
            </a:r>
            <a:r>
              <a:rPr sz="2400" b="1" dirty="0">
                <a:latin typeface="Arial"/>
                <a:cs typeface="Arial"/>
              </a:rPr>
              <a:t>E</a:t>
            </a:r>
            <a:r>
              <a:rPr sz="2400" b="1" spc="-5" dirty="0">
                <a:latin typeface="Arial"/>
                <a:cs typeface="Arial"/>
              </a:rPr>
              <a:t>B</a:t>
            </a:r>
            <a:r>
              <a:rPr sz="2400" b="1" spc="-15" dirty="0">
                <a:latin typeface="Arial"/>
                <a:cs typeface="Arial"/>
              </a:rPr>
              <a:t>A</a:t>
            </a:r>
            <a:r>
              <a:rPr sz="2400" b="1" dirty="0">
                <a:latin typeface="Arial"/>
                <a:cs typeface="Arial"/>
              </a:rPr>
              <a:t>S	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COR</a:t>
            </a:r>
            <a:r>
              <a:rPr sz="2400" b="1" spc="-15" dirty="0">
                <a:latin typeface="Arial"/>
                <a:cs typeface="Arial"/>
              </a:rPr>
              <a:t>R</a:t>
            </a:r>
            <a:r>
              <a:rPr sz="2400" b="1" spc="-5" dirty="0">
                <a:latin typeface="Arial"/>
                <a:cs typeface="Arial"/>
              </a:rPr>
              <a:t>IEN</a:t>
            </a:r>
            <a:r>
              <a:rPr sz="2400" b="1" spc="-15" dirty="0">
                <a:latin typeface="Arial"/>
                <a:cs typeface="Arial"/>
              </a:rPr>
              <a:t>T</a:t>
            </a:r>
            <a:r>
              <a:rPr sz="2400" b="1" dirty="0">
                <a:latin typeface="Arial"/>
                <a:cs typeface="Arial"/>
              </a:rPr>
              <a:t>E	</a:t>
            </a:r>
            <a:r>
              <a:rPr sz="2400" b="1" spc="-5" dirty="0">
                <a:latin typeface="Arial"/>
                <a:cs typeface="Arial"/>
              </a:rPr>
              <a:t>CON</a:t>
            </a:r>
            <a:r>
              <a:rPr sz="2400" b="1" spc="-15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INUA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	EQUIPOS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16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0652" y="1803146"/>
            <a:ext cx="3590925" cy="350520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ELECTRICOS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MAYORES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2254123"/>
            <a:ext cx="905319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9235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935" algn="l"/>
                <a:tab pos="1085850" algn="l"/>
                <a:tab pos="1568450" algn="l"/>
                <a:tab pos="2706370" algn="l"/>
                <a:tab pos="3336925" algn="l"/>
                <a:tab pos="3806190" algn="l"/>
                <a:tab pos="4868545" algn="l"/>
                <a:tab pos="5912485" algn="l"/>
                <a:tab pos="6396355" algn="l"/>
                <a:tab pos="7627620" algn="l"/>
                <a:tab pos="8905875" algn="l"/>
              </a:tabLst>
            </a:pP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ipos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rue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inu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  recomendaciones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27" y="2838323"/>
            <a:ext cx="7654925" cy="32194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5.1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Pruebas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Corriente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Continua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Aislamiento</a:t>
            </a:r>
            <a:r>
              <a:rPr sz="2200" b="1" spc="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Sólido.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9300" y="3407791"/>
            <a:ext cx="5967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Materiales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varios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2000" y="3991940"/>
            <a:ext cx="2286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0177" y="3991940"/>
            <a:ext cx="20808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7900" y="3962781"/>
            <a:ext cx="5601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44900" algn="l"/>
              </a:tabLst>
            </a:pPr>
            <a:r>
              <a:rPr sz="1900" b="1" spc="-5" dirty="0">
                <a:latin typeface="Arial"/>
                <a:cs typeface="Arial"/>
              </a:rPr>
              <a:t>Proveen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y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68389" y="3991940"/>
            <a:ext cx="330454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importante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disipación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0600" y="4269613"/>
            <a:ext cx="6438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9300" y="4794885"/>
            <a:ext cx="923290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han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resinas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epóxicas,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porcelana,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vidrio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polímeros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EPR,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silicona 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elastómeros termoplásticos.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0600" y="5656834"/>
            <a:ext cx="27031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03885" algn="l"/>
                <a:tab pos="1330325" algn="l"/>
                <a:tab pos="1760855" algn="l"/>
              </a:tabLst>
            </a:pPr>
            <a:r>
              <a:rPr sz="1900" b="1" spc="-5" dirty="0">
                <a:latin typeface="Arial"/>
                <a:cs typeface="Arial"/>
              </a:rPr>
              <a:t>Dos	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9300" y="5627370"/>
            <a:ext cx="9237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3085" indent="-308102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093085" algn="l"/>
                <a:tab pos="3093720" algn="l"/>
                <a:tab pos="3526790" algn="l"/>
                <a:tab pos="5014595" algn="l"/>
                <a:tab pos="5445125" algn="l"/>
                <a:tab pos="6922134" algn="l"/>
                <a:tab pos="7352665" algn="l"/>
                <a:tab pos="7854315" algn="l"/>
                <a:tab pos="8862695" algn="l"/>
              </a:tabLst>
            </a:pPr>
            <a:r>
              <a:rPr sz="1900" b="1" spc="-5" dirty="0">
                <a:latin typeface="Arial"/>
                <a:cs typeface="Arial"/>
              </a:rPr>
              <a:t>de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rificaci</a:t>
            </a:r>
            <a:r>
              <a:rPr sz="1900" b="1" spc="10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7900" y="5904738"/>
            <a:ext cx="4599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conducidas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este 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dirty="0">
                <a:latin typeface="Arial"/>
                <a:cs typeface="Arial"/>
              </a:rPr>
              <a:t>aislamiento: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9212" y="6211519"/>
            <a:ext cx="2589530" cy="2794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Hi-Pot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9212" y="6490411"/>
            <a:ext cx="465518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761" y="1147826"/>
            <a:ext cx="4602480" cy="2914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Prueba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Resistencia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Aislamiento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6803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912742" y="1438910"/>
            <a:ext cx="9131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409446"/>
            <a:ext cx="37414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61410" algn="l"/>
              </a:tabLst>
            </a:pPr>
            <a:r>
              <a:rPr sz="1900" b="1" spc="-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omina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rue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22432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1964181"/>
            <a:ext cx="8821420" cy="5937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235"/>
              </a:spcBef>
              <a:tabLst>
                <a:tab pos="2254885" algn="l"/>
                <a:tab pos="4932680" algn="l"/>
              </a:tabLst>
            </a:pP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	Normas</a:t>
            </a:r>
            <a:r>
              <a:rPr sz="1900" b="1" spc="4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4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C57.12,	</a:t>
            </a:r>
            <a:r>
              <a:rPr sz="1900" b="1" dirty="0">
                <a:latin typeface="Arial"/>
                <a:cs typeface="Arial"/>
              </a:rPr>
              <a:t>IEC60076-1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62-1995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856187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64132" y="2798191"/>
            <a:ext cx="14230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61157" y="2827655"/>
            <a:ext cx="73120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50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30.000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35250" y="3105023"/>
            <a:ext cx="2298700" cy="277495"/>
          </a:xfrm>
          <a:custGeom>
            <a:avLst/>
            <a:gdLst/>
            <a:ahLst/>
            <a:cxnLst/>
            <a:rect l="l" t="t" r="r" b="b"/>
            <a:pathLst>
              <a:path w="2298700" h="277495">
                <a:moveTo>
                  <a:pt x="2298446" y="0"/>
                </a:moveTo>
                <a:lnTo>
                  <a:pt x="0" y="0"/>
                </a:lnTo>
                <a:lnTo>
                  <a:pt x="0" y="277367"/>
                </a:lnTo>
                <a:lnTo>
                  <a:pt x="2298446" y="277367"/>
                </a:lnTo>
                <a:lnTo>
                  <a:pt x="229844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76832" y="3105023"/>
            <a:ext cx="7772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ltios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26666" y="3075558"/>
            <a:ext cx="62839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fabricantes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83269" y="3105023"/>
            <a:ext cx="15900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hasta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200.000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98673" y="3382391"/>
            <a:ext cx="603885" cy="277495"/>
          </a:xfrm>
          <a:custGeom>
            <a:avLst/>
            <a:gdLst/>
            <a:ahLst/>
            <a:cxnLst/>
            <a:rect l="l" t="t" r="r" b="b"/>
            <a:pathLst>
              <a:path w="603885" h="277495">
                <a:moveTo>
                  <a:pt x="603504" y="0"/>
                </a:moveTo>
                <a:lnTo>
                  <a:pt x="0" y="0"/>
                </a:lnTo>
                <a:lnTo>
                  <a:pt x="0" y="277367"/>
                </a:lnTo>
                <a:lnTo>
                  <a:pt x="603504" y="277367"/>
                </a:lnTo>
                <a:lnTo>
                  <a:pt x="60350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164132" y="3352927"/>
            <a:ext cx="3471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voltios para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 fabricantes.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3937076"/>
            <a:ext cx="228904" cy="27767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164132" y="3907917"/>
            <a:ext cx="5676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4655" algn="l"/>
                <a:tab pos="1381125" algn="l"/>
                <a:tab pos="1824355" algn="l"/>
                <a:tab pos="2294890" algn="l"/>
                <a:tab pos="3420745" algn="l"/>
                <a:tab pos="3880485" algn="l"/>
                <a:tab pos="5529580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ó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mios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05193" y="3937076"/>
            <a:ext cx="29806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71855" algn="l"/>
                <a:tab pos="1248410" algn="l"/>
                <a:tab pos="2686685" algn="l"/>
              </a:tabLst>
            </a:pPr>
            <a:r>
              <a:rPr sz="1900" b="1" spc="-5" dirty="0">
                <a:latin typeface="Arial"/>
                <a:cs typeface="Arial"/>
              </a:rPr>
              <a:t>indica	la	res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ste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4214748"/>
            <a:ext cx="13944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27" y="4769485"/>
            <a:ext cx="228904" cy="277368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164132" y="4740021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57782" y="4769485"/>
            <a:ext cx="27070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calidad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51146" y="4740021"/>
            <a:ext cx="22339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evaluada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74484" y="4769485"/>
            <a:ext cx="3298190" cy="28384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5046853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91485" y="5017389"/>
            <a:ext cx="3898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3840" algn="l"/>
                <a:tab pos="689610" algn="l"/>
                <a:tab pos="2113915" algn="l"/>
                <a:tab pos="2560320" algn="l"/>
              </a:tabLst>
            </a:pPr>
            <a:r>
              <a:rPr sz="1900" b="1" spc="-5" dirty="0">
                <a:latin typeface="Arial"/>
                <a:cs typeface="Arial"/>
              </a:rPr>
              <a:t>.	La	resist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aisla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44944" y="5052898"/>
            <a:ext cx="3427729" cy="2717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  <a:tabLst>
                <a:tab pos="1155700" algn="l"/>
                <a:tab pos="1600200" algn="l"/>
                <a:tab pos="1965960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pende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6832" y="5324297"/>
            <a:ext cx="44792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otros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ambientales.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907362"/>
            <a:ext cx="208915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64132" y="5849873"/>
            <a:ext cx="5467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17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49805" y="5879338"/>
            <a:ext cx="43351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inas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rotat</a:t>
            </a:r>
            <a:r>
              <a:rPr sz="1900" b="1" spc="20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71996" y="5849873"/>
            <a:ext cx="2628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738361" y="5879338"/>
            <a:ext cx="12344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76832" y="6156705"/>
            <a:ext cx="134112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72257" y="6127191"/>
            <a:ext cx="1459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centígrados.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3874"/>
            <a:ext cx="9189085" cy="301625"/>
            <a:chOff x="719455" y="1123874"/>
            <a:chExt cx="9189085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5505" y="1147826"/>
              <a:ext cx="751840" cy="277495"/>
            </a:xfrm>
            <a:custGeom>
              <a:avLst/>
              <a:gdLst/>
              <a:ahLst/>
              <a:cxnLst/>
              <a:rect l="l" t="t" r="r" b="b"/>
              <a:pathLst>
                <a:path w="751839" h="277494">
                  <a:moveTo>
                    <a:pt x="75133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751332" y="277367"/>
                  </a:lnTo>
                  <a:lnTo>
                    <a:pt x="75133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404739" y="1147826"/>
            <a:ext cx="30105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corregidas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15.6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900" y="1118362"/>
            <a:ext cx="90081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60309" algn="l"/>
              </a:tabLst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cables,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lecturas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	centígrados,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26815" y="1425194"/>
            <a:ext cx="763905" cy="277495"/>
          </a:xfrm>
          <a:custGeom>
            <a:avLst/>
            <a:gdLst/>
            <a:ahLst/>
            <a:cxnLst/>
            <a:rect l="l" t="t" r="r" b="b"/>
            <a:pathLst>
              <a:path w="763904" h="277494">
                <a:moveTo>
                  <a:pt x="763524" y="0"/>
                </a:moveTo>
                <a:lnTo>
                  <a:pt x="0" y="0"/>
                </a:lnTo>
                <a:lnTo>
                  <a:pt x="0" y="277367"/>
                </a:lnTo>
                <a:lnTo>
                  <a:pt x="763524" y="277367"/>
                </a:lnTo>
                <a:lnTo>
                  <a:pt x="76352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77900" y="1395730"/>
            <a:ext cx="3592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 en 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618930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6133465"/>
            <a:ext cx="42786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0563" y="6161227"/>
            <a:ext cx="2718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poder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predictivo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11133" y="6131763"/>
            <a:ext cx="581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65438" y="6161227"/>
            <a:ext cx="100774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6832" y="6438595"/>
            <a:ext cx="4478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dirty="0">
                <a:latin typeface="Arial"/>
                <a:cs typeface="Arial"/>
              </a:rPr>
              <a:t> de un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histórico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09284" y="6409131"/>
            <a:ext cx="2708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efectuadas.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4059" y="1753955"/>
            <a:ext cx="6828624" cy="433209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346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19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9974" y="1147826"/>
            <a:ext cx="31203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5" dirty="0">
                <a:latin typeface="Arial"/>
                <a:cs typeface="Arial"/>
              </a:rPr>
              <a:t> bajo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3859" y="1118362"/>
            <a:ext cx="3499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 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70493" y="1147826"/>
            <a:ext cx="1702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1425194"/>
            <a:ext cx="35134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existencia </a:t>
            </a:r>
            <a:r>
              <a:rPr sz="1900" b="1" dirty="0">
                <a:latin typeface="Arial"/>
                <a:cs typeface="Arial"/>
              </a:rPr>
              <a:t>de un </a:t>
            </a:r>
            <a:r>
              <a:rPr sz="1900" b="1" spc="-5" dirty="0">
                <a:latin typeface="Arial"/>
                <a:cs typeface="Arial"/>
              </a:rPr>
              <a:t>problema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44339" y="1395730"/>
            <a:ext cx="4638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 pudiera causar</a:t>
            </a:r>
            <a:r>
              <a:rPr sz="1900" b="1" dirty="0">
                <a:latin typeface="Arial"/>
                <a:cs typeface="Arial"/>
              </a:rPr>
              <a:t> daños</a:t>
            </a:r>
            <a:r>
              <a:rPr sz="1900" b="1" spc="-5" dirty="0">
                <a:latin typeface="Arial"/>
                <a:cs typeface="Arial"/>
              </a:rPr>
              <a:t> a corto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plazo.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1950466"/>
            <a:ext cx="5774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emplearse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8741" y="2257374"/>
            <a:ext cx="7683500" cy="4089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80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Prueba </a:t>
            </a:r>
            <a:r>
              <a:rPr sz="2800" b="1" dirty="0">
                <a:latin typeface="Arial"/>
                <a:cs typeface="Arial"/>
              </a:rPr>
              <a:t>de </a:t>
            </a:r>
            <a:r>
              <a:rPr sz="2800" b="1" spc="-5" dirty="0">
                <a:latin typeface="Arial"/>
                <a:cs typeface="Arial"/>
              </a:rPr>
              <a:t>Corto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Tiempo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o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Lectura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Puntual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8741" y="3076067"/>
            <a:ext cx="5153660" cy="4089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75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Método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Tiempo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Resistencia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18741" y="3892880"/>
            <a:ext cx="5508625" cy="4108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80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Método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Tensión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por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Pasos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18741" y="4711573"/>
            <a:ext cx="6200775" cy="4089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75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Relación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Absorción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Dieléctrica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8741" y="5528513"/>
            <a:ext cx="4185920" cy="4108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80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Indice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de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Polarización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8741" y="6347155"/>
            <a:ext cx="5866765" cy="4089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448945" indent="-448945">
              <a:lnSpc>
                <a:spcPts val="3175"/>
              </a:lnSpc>
              <a:buFont typeface="Wingdings"/>
              <a:buChar char=""/>
              <a:tabLst>
                <a:tab pos="448945" algn="l"/>
                <a:tab pos="449580" algn="l"/>
              </a:tabLst>
            </a:pPr>
            <a:r>
              <a:rPr sz="2800" b="1" spc="-5" dirty="0">
                <a:latin typeface="Arial"/>
                <a:cs typeface="Arial"/>
              </a:rPr>
              <a:t>Prueba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Descarga </a:t>
            </a:r>
            <a:r>
              <a:rPr sz="2800" b="1" dirty="0">
                <a:latin typeface="Arial"/>
                <a:cs typeface="Arial"/>
              </a:rPr>
              <a:t>Dieléctrica.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9212" y="1147826"/>
            <a:ext cx="49904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Corto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Lectura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Puntual: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DC,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efectuará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719070" y="1979930"/>
            <a:ext cx="4600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1950466"/>
            <a:ext cx="6463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83655" algn="l"/>
              </a:tabLst>
            </a:pPr>
            <a:r>
              <a:rPr sz="1900" b="1" spc="-5" dirty="0">
                <a:latin typeface="Arial"/>
                <a:cs typeface="Arial"/>
              </a:rPr>
              <a:t>Se efectúa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228214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56080" y="2257374"/>
            <a:ext cx="167195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27908" y="2257374"/>
            <a:ext cx="2301875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47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29478" y="2257374"/>
            <a:ext cx="47434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validez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2535047"/>
            <a:ext cx="3734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obtenidos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33671" y="2505582"/>
            <a:ext cx="52470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obtenidos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2782950"/>
            <a:ext cx="4502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realizadas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similares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52625" y="3089783"/>
            <a:ext cx="22193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060318"/>
            <a:ext cx="418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9240" algn="l"/>
              </a:tabLst>
            </a:pPr>
            <a:r>
              <a:rPr sz="1900" b="1" spc="-5" dirty="0">
                <a:latin typeface="Arial"/>
                <a:cs typeface="Arial"/>
              </a:rPr>
              <a:t>Los	</a:t>
            </a:r>
            <a:r>
              <a:rPr sz="1900" b="1" dirty="0">
                <a:latin typeface="Arial"/>
                <a:cs typeface="Arial"/>
              </a:rPr>
              <a:t>deben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80710" y="3089783"/>
            <a:ext cx="42906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corregidos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531857" y="3060318"/>
            <a:ext cx="45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fijo,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337687"/>
            <a:ext cx="3415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 o 40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47927" y="3921836"/>
            <a:ext cx="9025255" cy="351155"/>
            <a:chOff x="947927" y="3921836"/>
            <a:chExt cx="9025255" cy="351155"/>
          </a:xfrm>
        </p:grpSpPr>
        <p:sp>
          <p:nvSpPr>
            <p:cNvPr id="27" name="object 27"/>
            <p:cNvSpPr/>
            <p:nvPr/>
          </p:nvSpPr>
          <p:spPr>
            <a:xfrm>
              <a:off x="947927" y="3921836"/>
              <a:ext cx="9025255" cy="351155"/>
            </a:xfrm>
            <a:custGeom>
              <a:avLst/>
              <a:gdLst/>
              <a:ahLst/>
              <a:cxnLst/>
              <a:rect l="l" t="t" r="r" b="b"/>
              <a:pathLst>
                <a:path w="9025255" h="351154">
                  <a:moveTo>
                    <a:pt x="9024874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9024874" y="350824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3933189"/>
              <a:ext cx="271144" cy="27177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947927" y="3921836"/>
            <a:ext cx="9037955" cy="351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5"/>
              </a:lnSpc>
            </a:pPr>
            <a:r>
              <a:rPr sz="2400" b="1" i="1" dirty="0">
                <a:latin typeface="Arial"/>
                <a:cs typeface="Arial"/>
              </a:rPr>
              <a:t>Si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el</a:t>
            </a:r>
            <a:r>
              <a:rPr sz="2400" b="1" i="1" spc="-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equipo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bajo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prueba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posee</a:t>
            </a:r>
            <a:r>
              <a:rPr sz="2400" b="1" i="1" spc="-6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capacitancia</a:t>
            </a:r>
            <a:r>
              <a:rPr sz="2400" b="1" i="1" spc="-6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baja,</a:t>
            </a:r>
            <a:r>
              <a:rPr sz="2400" b="1" i="1" spc="-6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4272660"/>
            <a:ext cx="8796020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  <a:tabLst>
                <a:tab pos="1218565" algn="l"/>
                <a:tab pos="2524125" algn="l"/>
                <a:tab pos="3066415" algn="l"/>
                <a:tab pos="3879850" algn="l"/>
                <a:tab pos="4624705" algn="l"/>
                <a:tab pos="6250305" algn="l"/>
                <a:tab pos="7101205" algn="l"/>
                <a:tab pos="8371840" algn="l"/>
              </a:tabLst>
            </a:pPr>
            <a:r>
              <a:rPr sz="2400" b="1" i="1" spc="-5" dirty="0">
                <a:latin typeface="Arial"/>
                <a:cs typeface="Arial"/>
              </a:rPr>
              <a:t>prue</a:t>
            </a:r>
            <a:r>
              <a:rPr sz="2400" b="1" i="1" spc="-15" dirty="0">
                <a:latin typeface="Arial"/>
                <a:cs typeface="Arial"/>
              </a:rPr>
              <a:t>b</a:t>
            </a:r>
            <a:r>
              <a:rPr sz="2400" b="1" i="1" spc="-5" dirty="0">
                <a:latin typeface="Arial"/>
                <a:cs typeface="Arial"/>
              </a:rPr>
              <a:t>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5" dirty="0">
                <a:latin typeface="Arial"/>
                <a:cs typeface="Arial"/>
              </a:rPr>
              <a:t>p</a:t>
            </a:r>
            <a:r>
              <a:rPr sz="2400" b="1" i="1" dirty="0">
                <a:latin typeface="Arial"/>
                <a:cs typeface="Arial"/>
              </a:rPr>
              <a:t>untual	</a:t>
            </a:r>
            <a:r>
              <a:rPr sz="2400" b="1" i="1" spc="-5" dirty="0">
                <a:latin typeface="Arial"/>
                <a:cs typeface="Arial"/>
              </a:rPr>
              <a:t>es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más</a:t>
            </a:r>
            <a:r>
              <a:rPr sz="2400" b="1" i="1" dirty="0">
                <a:latin typeface="Arial"/>
                <a:cs typeface="Arial"/>
              </a:rPr>
              <a:t>	que	</a:t>
            </a:r>
            <a:r>
              <a:rPr sz="2400" b="1" i="1" spc="-5" dirty="0">
                <a:latin typeface="Arial"/>
                <a:cs typeface="Arial"/>
              </a:rPr>
              <a:t>suficien</a:t>
            </a:r>
            <a:r>
              <a:rPr sz="2400" b="1" i="1" spc="-20" dirty="0">
                <a:latin typeface="Arial"/>
                <a:cs typeface="Arial"/>
              </a:rPr>
              <a:t>t</a:t>
            </a:r>
            <a:r>
              <a:rPr sz="2400" b="1" i="1" spc="-5" dirty="0">
                <a:latin typeface="Arial"/>
                <a:cs typeface="Arial"/>
              </a:rPr>
              <a:t>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para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ev</a:t>
            </a:r>
            <a:r>
              <a:rPr sz="2400" b="1" i="1" spc="-15" dirty="0">
                <a:latin typeface="Arial"/>
                <a:cs typeface="Arial"/>
              </a:rPr>
              <a:t>a</a:t>
            </a:r>
            <a:r>
              <a:rPr sz="2400" b="1" i="1" spc="-5" dirty="0">
                <a:latin typeface="Arial"/>
                <a:cs typeface="Arial"/>
              </a:rPr>
              <a:t>luar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4623180"/>
            <a:ext cx="4151629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condiciones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del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aislamiento.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47927" y="5324297"/>
            <a:ext cx="9025255" cy="351155"/>
            <a:chOff x="947927" y="5324297"/>
            <a:chExt cx="9025255" cy="351155"/>
          </a:xfrm>
        </p:grpSpPr>
        <p:sp>
          <p:nvSpPr>
            <p:cNvPr id="33" name="object 33"/>
            <p:cNvSpPr/>
            <p:nvPr/>
          </p:nvSpPr>
          <p:spPr>
            <a:xfrm>
              <a:off x="947927" y="5324297"/>
              <a:ext cx="9025255" cy="351155"/>
            </a:xfrm>
            <a:custGeom>
              <a:avLst/>
              <a:gdLst/>
              <a:ahLst/>
              <a:cxnLst/>
              <a:rect l="l" t="t" r="r" b="b"/>
              <a:pathLst>
                <a:path w="9025255" h="351154">
                  <a:moveTo>
                    <a:pt x="9024874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9024874" y="350824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5335269"/>
              <a:ext cx="271144" cy="271780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947927" y="5324297"/>
            <a:ext cx="9025255" cy="351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5"/>
              </a:lnSpc>
              <a:tabLst>
                <a:tab pos="1386205" algn="l"/>
                <a:tab pos="3001010" algn="l"/>
                <a:tab pos="3499485" algn="l"/>
                <a:tab pos="4910455" algn="l"/>
                <a:tab pos="5507355" algn="l"/>
                <a:tab pos="6189980" algn="l"/>
                <a:tab pos="7600315" algn="l"/>
              </a:tabLst>
            </a:pPr>
            <a:r>
              <a:rPr sz="2400" b="1" i="1" dirty="0">
                <a:latin typeface="Arial"/>
                <a:cs typeface="Arial"/>
              </a:rPr>
              <a:t>Sin	</a:t>
            </a:r>
            <a:r>
              <a:rPr sz="2400" b="1" i="1" spc="-5" dirty="0">
                <a:latin typeface="Arial"/>
                <a:cs typeface="Arial"/>
              </a:rPr>
              <a:t>emba</a:t>
            </a:r>
            <a:r>
              <a:rPr sz="2400" b="1" i="1" dirty="0">
                <a:latin typeface="Arial"/>
                <a:cs typeface="Arial"/>
              </a:rPr>
              <a:t>rgo,	</a:t>
            </a:r>
            <a:r>
              <a:rPr sz="2400" b="1" i="1" spc="-5" dirty="0">
                <a:latin typeface="Arial"/>
                <a:cs typeface="Arial"/>
              </a:rPr>
              <a:t>la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mayoría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los</a:t>
            </a:r>
            <a:r>
              <a:rPr sz="2400" b="1" i="1" dirty="0">
                <a:latin typeface="Arial"/>
                <a:cs typeface="Arial"/>
              </a:rPr>
              <a:t>	e</a:t>
            </a:r>
            <a:r>
              <a:rPr sz="2400" b="1" i="1" spc="-5" dirty="0">
                <a:latin typeface="Arial"/>
                <a:cs typeface="Arial"/>
              </a:rPr>
              <a:t>quipos	eléctr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cos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76832" y="5675122"/>
            <a:ext cx="8796020" cy="3581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mayores</a:t>
            </a:r>
            <a:r>
              <a:rPr sz="2400" b="1" i="1" spc="-114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poseen</a:t>
            </a:r>
            <a:r>
              <a:rPr sz="2400" b="1" i="1" spc="-1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</a:t>
            </a:r>
            <a:r>
              <a:rPr sz="2400" b="1" i="1" spc="-9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capacitancia</a:t>
            </a:r>
            <a:r>
              <a:rPr sz="2400" b="1" i="1" spc="-1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alta,</a:t>
            </a:r>
            <a:r>
              <a:rPr sz="2400" b="1" i="1" spc="-10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por</a:t>
            </a:r>
            <a:r>
              <a:rPr sz="2400" b="1" i="1" spc="-1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lo</a:t>
            </a:r>
            <a:r>
              <a:rPr sz="2400" b="1" i="1" spc="-10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que</a:t>
            </a:r>
            <a:r>
              <a:rPr sz="2400" b="1" i="1" spc="-1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</a:t>
            </a:r>
            <a:r>
              <a:rPr sz="2400" b="1" i="1" spc="-114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prueba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76832" y="6033127"/>
            <a:ext cx="8808720" cy="34353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  <a:tabLst>
                <a:tab pos="1087120" algn="l"/>
                <a:tab pos="1632585" algn="l"/>
                <a:tab pos="2145665" algn="l"/>
                <a:tab pos="3741420" algn="l"/>
                <a:tab pos="4559300" algn="l"/>
                <a:tab pos="5545455" algn="l"/>
                <a:tab pos="6263640" algn="l"/>
                <a:tab pos="8013065" algn="l"/>
                <a:tab pos="8541385" algn="l"/>
              </a:tabLst>
            </a:pPr>
            <a:r>
              <a:rPr sz="2400" b="1" i="1" spc="-5" dirty="0">
                <a:latin typeface="Arial"/>
                <a:cs typeface="Arial"/>
              </a:rPr>
              <a:t>rápida	no	es	suficiente	para	ha</a:t>
            </a:r>
            <a:r>
              <a:rPr sz="2400" b="1" i="1" spc="-15" dirty="0">
                <a:latin typeface="Arial"/>
                <a:cs typeface="Arial"/>
              </a:rPr>
              <a:t>c</a:t>
            </a:r>
            <a:r>
              <a:rPr sz="2400" b="1" i="1" spc="-5" dirty="0">
                <a:latin typeface="Arial"/>
                <a:cs typeface="Arial"/>
              </a:rPr>
              <a:t>er</a:t>
            </a:r>
            <a:r>
              <a:rPr sz="2400" b="1" i="1" dirty="0">
                <a:latin typeface="Arial"/>
                <a:cs typeface="Arial"/>
              </a:rPr>
              <a:t>	u</a:t>
            </a:r>
            <a:r>
              <a:rPr sz="2400" b="1" i="1" spc="5" dirty="0">
                <a:latin typeface="Arial"/>
                <a:cs typeface="Arial"/>
              </a:rPr>
              <a:t>n</a:t>
            </a:r>
            <a:r>
              <a:rPr sz="2400" b="1" i="1" spc="-5" dirty="0">
                <a:latin typeface="Arial"/>
                <a:cs typeface="Arial"/>
              </a:rPr>
              <a:t>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ev</a:t>
            </a:r>
            <a:r>
              <a:rPr sz="2400" b="1" i="1" spc="-15" dirty="0">
                <a:latin typeface="Arial"/>
                <a:cs typeface="Arial"/>
              </a:rPr>
              <a:t>a</a:t>
            </a:r>
            <a:r>
              <a:rPr sz="2400" b="1" i="1" spc="-5" dirty="0">
                <a:latin typeface="Arial"/>
                <a:cs typeface="Arial"/>
              </a:rPr>
              <a:t>luac</a:t>
            </a:r>
            <a:r>
              <a:rPr sz="2400" b="1" i="1" spc="5" dirty="0">
                <a:latin typeface="Arial"/>
                <a:cs typeface="Arial"/>
              </a:rPr>
              <a:t>i</a:t>
            </a:r>
            <a:r>
              <a:rPr sz="2400" b="1" i="1" dirty="0">
                <a:latin typeface="Arial"/>
                <a:cs typeface="Arial"/>
              </a:rPr>
              <a:t>ón	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76832" y="6376111"/>
            <a:ext cx="3811904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condición</a:t>
            </a:r>
            <a:r>
              <a:rPr sz="2400" b="1" i="1" spc="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del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aislamiento.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32727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927" y="1979930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950466"/>
            <a:ext cx="1807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26917" y="1979930"/>
            <a:ext cx="37801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independiente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72410" y="2535047"/>
            <a:ext cx="5996305" cy="277495"/>
          </a:xfrm>
          <a:custGeom>
            <a:avLst/>
            <a:gdLst/>
            <a:ahLst/>
            <a:cxnLst/>
            <a:rect l="l" t="t" r="r" b="b"/>
            <a:pathLst>
              <a:path w="5996305" h="277494">
                <a:moveTo>
                  <a:pt x="5996305" y="0"/>
                </a:moveTo>
                <a:lnTo>
                  <a:pt x="0" y="0"/>
                </a:lnTo>
                <a:lnTo>
                  <a:pt x="0" y="277367"/>
                </a:lnTo>
                <a:lnTo>
                  <a:pt x="5996305" y="277367"/>
                </a:lnTo>
                <a:lnTo>
                  <a:pt x="599630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4132" y="2505582"/>
            <a:ext cx="7684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basa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buen 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3060318"/>
            <a:ext cx="764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7200" algn="l"/>
              </a:tabLst>
            </a:pPr>
            <a:r>
              <a:rPr sz="1900" b="1" spc="-5" dirty="0">
                <a:latin typeface="Arial"/>
                <a:cs typeface="Arial"/>
              </a:rPr>
              <a:t>En	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54605" y="3089783"/>
            <a:ext cx="79184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61770" algn="l"/>
                <a:tab pos="1880235" algn="l"/>
                <a:tab pos="2593340" algn="l"/>
                <a:tab pos="3509645" algn="l"/>
                <a:tab pos="3846195" algn="l"/>
                <a:tab pos="5013960" algn="l"/>
                <a:tab pos="5433060" algn="l"/>
                <a:tab pos="6721475" algn="l"/>
              </a:tabLst>
            </a:pPr>
            <a:r>
              <a:rPr sz="1900" b="1" spc="-5" dirty="0">
                <a:latin typeface="Arial"/>
                <a:cs typeface="Arial"/>
              </a:rPr>
              <a:t>aisla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rci</a:t>
            </a:r>
            <a:r>
              <a:rPr sz="1900" b="1" spc="-15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3367151"/>
            <a:ext cx="25666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decrece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7078" y="3337687"/>
            <a:ext cx="61772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b="1" spc="34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esto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traduce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aumento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3615055"/>
            <a:ext cx="1418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227787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4132" y="4170045"/>
            <a:ext cx="735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96694" y="4199509"/>
            <a:ext cx="312928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mal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13146" y="4170045"/>
            <a:ext cx="401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10478" y="4199509"/>
            <a:ext cx="436245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4478401"/>
            <a:ext cx="1059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mantie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90317" y="4448936"/>
            <a:ext cx="33248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tiempo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652270" y="5033136"/>
            <a:ext cx="6216015" cy="277495"/>
          </a:xfrm>
          <a:custGeom>
            <a:avLst/>
            <a:gdLst/>
            <a:ahLst/>
            <a:cxnLst/>
            <a:rect l="l" t="t" r="r" b="b"/>
            <a:pathLst>
              <a:path w="6216015" h="277495">
                <a:moveTo>
                  <a:pt x="6215507" y="0"/>
                </a:moveTo>
                <a:lnTo>
                  <a:pt x="0" y="0"/>
                </a:lnTo>
                <a:lnTo>
                  <a:pt x="0" y="277368"/>
                </a:lnTo>
                <a:lnTo>
                  <a:pt x="6215507" y="277368"/>
                </a:lnTo>
                <a:lnTo>
                  <a:pt x="621550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5061542"/>
            <a:ext cx="208915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164132" y="5003673"/>
            <a:ext cx="882142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87680" algn="l"/>
                <a:tab pos="1393190" algn="l"/>
                <a:tab pos="2499995" algn="l"/>
                <a:tab pos="3820160" algn="l"/>
                <a:tab pos="4281170" algn="l"/>
                <a:tab pos="5385435" algn="l"/>
                <a:tab pos="6951345" algn="l"/>
                <a:tab pos="8459470" algn="l"/>
              </a:tabLst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uras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-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emp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ecí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  diferentes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-5" dirty="0">
                <a:latin typeface="Arial"/>
                <a:cs typeface="Arial"/>
              </a:rPr>
              <a:t> obtenidos.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5893392"/>
            <a:ext cx="208915" cy="19498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164132" y="5836158"/>
            <a:ext cx="4472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podemos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observar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47892" y="5865622"/>
            <a:ext cx="42252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diferencias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6832" y="6142939"/>
            <a:ext cx="31661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398390" y="6113475"/>
            <a:ext cx="1832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87389" y="6142939"/>
            <a:ext cx="33667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41585" y="611347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361940"/>
            <a:chOff x="789431" y="1124085"/>
            <a:chExt cx="9114790" cy="536194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27304" y="1147572"/>
              <a:ext cx="7528344" cy="533830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22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83370" cy="374650"/>
            <a:chOff x="789431" y="1124085"/>
            <a:chExt cx="9183370" cy="374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19">
                  <a:moveTo>
                    <a:pt x="9024874" y="0"/>
                  </a:moveTo>
                  <a:lnTo>
                    <a:pt x="0" y="0"/>
                  </a:lnTo>
                  <a:lnTo>
                    <a:pt x="0" y="350520"/>
                  </a:lnTo>
                  <a:lnTo>
                    <a:pt x="9024874" y="350520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59510"/>
              <a:ext cx="271144" cy="271779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7927" y="1147826"/>
            <a:ext cx="9025255" cy="350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0"/>
              </a:lnSpc>
              <a:tabLst>
                <a:tab pos="1285875" algn="l"/>
                <a:tab pos="1884680" algn="l"/>
                <a:tab pos="2840990" algn="l"/>
                <a:tab pos="4830445" algn="l"/>
                <a:tab pos="5309870" algn="l"/>
                <a:tab pos="6265545" algn="l"/>
                <a:tab pos="6845934" algn="l"/>
                <a:tab pos="8664575" algn="l"/>
              </a:tabLst>
            </a:pPr>
            <a:r>
              <a:rPr sz="2400" b="1" i="1" dirty="0">
                <a:latin typeface="Arial"/>
                <a:cs typeface="Arial"/>
              </a:rPr>
              <a:t>En	un	</a:t>
            </a:r>
            <a:r>
              <a:rPr sz="2400" b="1" i="1" spc="5" dirty="0">
                <a:latin typeface="Arial"/>
                <a:cs typeface="Arial"/>
              </a:rPr>
              <a:t>b</a:t>
            </a:r>
            <a:r>
              <a:rPr sz="2400" b="1" i="1" dirty="0">
                <a:latin typeface="Arial"/>
                <a:cs typeface="Arial"/>
              </a:rPr>
              <a:t>uen	</a:t>
            </a:r>
            <a:r>
              <a:rPr sz="2400" b="1" i="1" spc="-5" dirty="0">
                <a:latin typeface="Arial"/>
                <a:cs typeface="Arial"/>
              </a:rPr>
              <a:t>aislam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ento,	</a:t>
            </a:r>
            <a:r>
              <a:rPr sz="2400" b="1" i="1" spc="-20" dirty="0">
                <a:latin typeface="Arial"/>
                <a:cs typeface="Arial"/>
              </a:rPr>
              <a:t>e</a:t>
            </a:r>
            <a:r>
              <a:rPr sz="2400" b="1" i="1" dirty="0">
                <a:latin typeface="Arial"/>
                <a:cs typeface="Arial"/>
              </a:rPr>
              <a:t>l	</a:t>
            </a:r>
            <a:r>
              <a:rPr sz="2400" b="1" i="1" spc="-5" dirty="0">
                <a:latin typeface="Arial"/>
                <a:cs typeface="Arial"/>
              </a:rPr>
              <a:t>valor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15" dirty="0">
                <a:latin typeface="Arial"/>
                <a:cs typeface="Arial"/>
              </a:rPr>
              <a:t>d</a:t>
            </a:r>
            <a:r>
              <a:rPr sz="2400" b="1" i="1" spc="-5" dirty="0">
                <a:latin typeface="Arial"/>
                <a:cs typeface="Arial"/>
              </a:rPr>
              <a:t>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resistencia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498346"/>
            <a:ext cx="8796020" cy="3581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aislamiento</a:t>
            </a:r>
            <a:r>
              <a:rPr sz="2400" b="1" i="1" spc="3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aumenta</a:t>
            </a:r>
            <a:r>
              <a:rPr sz="2400" b="1" i="1" spc="3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al</a:t>
            </a:r>
            <a:r>
              <a:rPr sz="2400" b="1" i="1" spc="30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transcurrir</a:t>
            </a:r>
            <a:r>
              <a:rPr sz="2400" b="1" i="1" spc="3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el</a:t>
            </a:r>
            <a:r>
              <a:rPr sz="2400" b="1" i="1" spc="29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tiempo,</a:t>
            </a:r>
            <a:r>
              <a:rPr sz="2400" b="1" i="1" spc="30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contrario</a:t>
            </a:r>
            <a:r>
              <a:rPr sz="2400" b="1" i="1" spc="30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</a:t>
            </a:r>
            <a:r>
              <a:rPr sz="2400" b="1" i="1" spc="28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lo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6832" y="1856402"/>
            <a:ext cx="8796020" cy="34353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400" b="1" i="1" spc="-5" dirty="0">
                <a:latin typeface="Arial"/>
                <a:cs typeface="Arial"/>
              </a:rPr>
              <a:t>que</a:t>
            </a:r>
            <a:r>
              <a:rPr sz="2400" b="1" i="1" spc="13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ocurre</a:t>
            </a:r>
            <a:r>
              <a:rPr sz="2400" b="1" i="1" spc="13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en</a:t>
            </a:r>
            <a:r>
              <a:rPr sz="2400" b="1" i="1" spc="13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</a:t>
            </a:r>
            <a:r>
              <a:rPr sz="2400" b="1" i="1" spc="13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aislamiento</a:t>
            </a:r>
            <a:r>
              <a:rPr sz="2400" b="1" i="1" spc="14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con</a:t>
            </a:r>
            <a:r>
              <a:rPr sz="2400" b="1" i="1" spc="12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problemas</a:t>
            </a:r>
            <a:r>
              <a:rPr sz="2400" b="1" i="1" spc="13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donde</a:t>
            </a:r>
            <a:r>
              <a:rPr sz="2400" b="1" i="1" spc="13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el</a:t>
            </a:r>
            <a:r>
              <a:rPr sz="2400" b="1" i="1" spc="14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valor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2199462"/>
            <a:ext cx="5828665" cy="35115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5"/>
              </a:lnSpc>
            </a:pP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la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resistencia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se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mantiene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constante.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105023"/>
            <a:ext cx="228600" cy="27736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51508" y="3105023"/>
            <a:ext cx="1803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075558"/>
            <a:ext cx="62007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2020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efectuar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95693" y="3105023"/>
            <a:ext cx="2777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entre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lecturas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382391"/>
            <a:ext cx="4896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tomadas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intervalos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424302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4185285"/>
            <a:ext cx="6819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08657" y="4214748"/>
            <a:ext cx="68421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denominan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41842" y="4185285"/>
            <a:ext cx="1342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índice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4462653"/>
            <a:ext cx="1499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polarización.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535237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231696" y="5324297"/>
            <a:ext cx="260667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lecturas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5294757"/>
            <a:ext cx="62909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59100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71893" y="5324297"/>
            <a:ext cx="27012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tomadas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5601970"/>
            <a:ext cx="75926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segundos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denomina: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“Relación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27542" y="5572505"/>
            <a:ext cx="212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”.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6157671"/>
            <a:ext cx="8743950" cy="593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4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Nota: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orientación.</a:t>
            </a:r>
            <a:endParaRPr sz="1900">
              <a:latin typeface="Arial"/>
              <a:cs typeface="Arial"/>
            </a:endParaRPr>
          </a:p>
          <a:p>
            <a:pPr marL="643890">
              <a:lnSpc>
                <a:spcPts val="224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definición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índice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polarización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(Ip)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será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hecha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posteriormente.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5804" y="1237318"/>
            <a:ext cx="4628049" cy="47847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34328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Pasos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098545" y="1979930"/>
            <a:ext cx="13950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instrumento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950466"/>
            <a:ext cx="8818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55670" algn="l"/>
                <a:tab pos="5685155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para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4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	resistencia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2257298"/>
            <a:ext cx="53270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capaz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múltiples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91096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2812415"/>
            <a:ext cx="228904" cy="27736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153666" y="2812415"/>
            <a:ext cx="669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32" y="2782950"/>
            <a:ext cx="53778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0561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	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aislamiento,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0665" y="2812415"/>
            <a:ext cx="33820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47927" y="3367151"/>
            <a:ext cx="9025255" cy="350520"/>
            <a:chOff x="947927" y="3367151"/>
            <a:chExt cx="9025255" cy="350520"/>
          </a:xfrm>
        </p:grpSpPr>
        <p:sp>
          <p:nvSpPr>
            <p:cNvPr id="17" name="object 17"/>
            <p:cNvSpPr/>
            <p:nvPr/>
          </p:nvSpPr>
          <p:spPr>
            <a:xfrm>
              <a:off x="947927" y="3367151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20">
                  <a:moveTo>
                    <a:pt x="9024874" y="0"/>
                  </a:moveTo>
                  <a:lnTo>
                    <a:pt x="0" y="0"/>
                  </a:lnTo>
                  <a:lnTo>
                    <a:pt x="0" y="350520"/>
                  </a:lnTo>
                  <a:lnTo>
                    <a:pt x="9024874" y="350520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3378835"/>
              <a:ext cx="271144" cy="27114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47927" y="3367151"/>
            <a:ext cx="9025255" cy="350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0"/>
              </a:lnSpc>
              <a:tabLst>
                <a:tab pos="2150110" algn="l"/>
                <a:tab pos="2696845" algn="l"/>
                <a:tab pos="4075429" algn="l"/>
                <a:tab pos="4521835" algn="l"/>
                <a:tab pos="4968240" algn="l"/>
                <a:tab pos="5888355" algn="l"/>
                <a:tab pos="6435090" algn="l"/>
                <a:tab pos="6884670" algn="l"/>
                <a:tab pos="8668385" algn="l"/>
              </a:tabLst>
            </a:pPr>
            <a:r>
              <a:rPr sz="2400" b="1" i="1" spc="-10" dirty="0">
                <a:latin typeface="Arial"/>
                <a:cs typeface="Arial"/>
              </a:rPr>
              <a:t>C</a:t>
            </a:r>
            <a:r>
              <a:rPr sz="2400" b="1" i="1" spc="-5" dirty="0">
                <a:latin typeface="Arial"/>
                <a:cs typeface="Arial"/>
              </a:rPr>
              <a:t>onsiste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en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verificar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si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el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valor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resistencia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3717620"/>
            <a:ext cx="8796020" cy="35115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5"/>
              </a:lnSpc>
              <a:tabLst>
                <a:tab pos="1819910" algn="l"/>
                <a:tab pos="2302510" algn="l"/>
                <a:tab pos="4075429" algn="l"/>
                <a:tab pos="4388485" algn="l"/>
                <a:tab pos="5600065" algn="l"/>
                <a:tab pos="6286500" algn="l"/>
                <a:tab pos="6769734" algn="l"/>
                <a:tab pos="8540750" algn="l"/>
              </a:tabLst>
            </a:pPr>
            <a:r>
              <a:rPr sz="2400" b="1" i="1" spc="-5" dirty="0">
                <a:latin typeface="Arial"/>
                <a:cs typeface="Arial"/>
              </a:rPr>
              <a:t>aislam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en</a:t>
            </a:r>
            <a:r>
              <a:rPr sz="2400" b="1" i="1" spc="-20" dirty="0">
                <a:latin typeface="Arial"/>
                <a:cs typeface="Arial"/>
              </a:rPr>
              <a:t>t</a:t>
            </a:r>
            <a:r>
              <a:rPr sz="2400" b="1" i="1" dirty="0">
                <a:latin typeface="Arial"/>
                <a:cs typeface="Arial"/>
              </a:rPr>
              <a:t>o	</a:t>
            </a:r>
            <a:r>
              <a:rPr sz="2400" b="1" i="1" spc="-5" dirty="0">
                <a:latin typeface="Arial"/>
                <a:cs typeface="Arial"/>
              </a:rPr>
              <a:t>se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incrementa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medida</a:t>
            </a:r>
            <a:r>
              <a:rPr sz="2400" b="1" i="1" dirty="0">
                <a:latin typeface="Arial"/>
                <a:cs typeface="Arial"/>
              </a:rPr>
              <a:t>	que	</a:t>
            </a:r>
            <a:r>
              <a:rPr sz="2400" b="1" i="1" spc="-5" dirty="0">
                <a:latin typeface="Arial"/>
                <a:cs typeface="Arial"/>
              </a:rPr>
              <a:t>se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incrementa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6832" y="4068445"/>
            <a:ext cx="1169035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tensión.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47927" y="4769485"/>
            <a:ext cx="9025255" cy="350520"/>
            <a:chOff x="947927" y="4769485"/>
            <a:chExt cx="9025255" cy="350520"/>
          </a:xfrm>
        </p:grpSpPr>
        <p:sp>
          <p:nvSpPr>
            <p:cNvPr id="23" name="object 23"/>
            <p:cNvSpPr/>
            <p:nvPr/>
          </p:nvSpPr>
          <p:spPr>
            <a:xfrm>
              <a:off x="947927" y="4769485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20">
                  <a:moveTo>
                    <a:pt x="9024874" y="0"/>
                  </a:moveTo>
                  <a:lnTo>
                    <a:pt x="0" y="0"/>
                  </a:lnTo>
                  <a:lnTo>
                    <a:pt x="0" y="350519"/>
                  </a:lnTo>
                  <a:lnTo>
                    <a:pt x="9024874" y="350519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4780915"/>
              <a:ext cx="271144" cy="27114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947927" y="4769485"/>
            <a:ext cx="9037955" cy="350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Una </a:t>
            </a:r>
            <a:r>
              <a:rPr sz="2400" b="1" i="1" dirty="0">
                <a:latin typeface="Arial"/>
                <a:cs typeface="Arial"/>
              </a:rPr>
              <a:t>disminución</a:t>
            </a:r>
            <a:r>
              <a:rPr sz="2400" b="1" i="1" spc="5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en</a:t>
            </a:r>
            <a:r>
              <a:rPr sz="2400" b="1" i="1" spc="-5" dirty="0">
                <a:latin typeface="Arial"/>
                <a:cs typeface="Arial"/>
              </a:rPr>
              <a:t> los valores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medidos, a medida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que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76832" y="5120004"/>
            <a:ext cx="8796020" cy="350520"/>
          </a:xfrm>
          <a:custGeom>
            <a:avLst/>
            <a:gdLst/>
            <a:ahLst/>
            <a:cxnLst/>
            <a:rect l="l" t="t" r="r" b="b"/>
            <a:pathLst>
              <a:path w="8796020" h="350520">
                <a:moveTo>
                  <a:pt x="8795893" y="0"/>
                </a:moveTo>
                <a:lnTo>
                  <a:pt x="0" y="0"/>
                </a:lnTo>
                <a:lnTo>
                  <a:pt x="0" y="350519"/>
                </a:lnTo>
                <a:lnTo>
                  <a:pt x="8795893" y="350519"/>
                </a:lnTo>
                <a:lnTo>
                  <a:pt x="8795893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76832" y="5085969"/>
            <a:ext cx="88099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393825" algn="l"/>
                <a:tab pos="2042795" algn="l"/>
                <a:tab pos="4063365" algn="l"/>
                <a:tab pos="5559425" algn="l"/>
                <a:tab pos="6242050" algn="l"/>
                <a:tab pos="7874000" algn="l"/>
                <a:tab pos="8542655" algn="l"/>
              </a:tabLst>
            </a:pPr>
            <a:r>
              <a:rPr sz="2400" b="1" i="1" spc="-5" dirty="0">
                <a:latin typeface="Arial"/>
                <a:cs typeface="Arial"/>
              </a:rPr>
              <a:t>tensión	se	incrementa,	muestra	un	deterioro	en	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25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76832" y="5478442"/>
            <a:ext cx="8796020" cy="34353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400" b="1" i="1" spc="-5" dirty="0">
                <a:latin typeface="Arial"/>
                <a:cs typeface="Arial"/>
              </a:rPr>
              <a:t>aislamiento</a:t>
            </a:r>
            <a:r>
              <a:rPr sz="2400" b="1" i="1" spc="6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producto</a:t>
            </a:r>
            <a:r>
              <a:rPr sz="2400" b="1" i="1" spc="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spc="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envejecimiento,</a:t>
            </a:r>
            <a:r>
              <a:rPr sz="2400" b="1" i="1" spc="6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daños</a:t>
            </a:r>
            <a:r>
              <a:rPr sz="2400" b="1" i="1" spc="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del</a:t>
            </a:r>
            <a:r>
              <a:rPr sz="2400" b="1" i="1" spc="8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equipo</a:t>
            </a:r>
            <a:r>
              <a:rPr sz="2400" b="1" i="1" spc="7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5821426"/>
            <a:ext cx="2236470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co</a:t>
            </a:r>
            <a:r>
              <a:rPr sz="2400" b="1" i="1" spc="-15" dirty="0">
                <a:latin typeface="Arial"/>
                <a:cs typeface="Arial"/>
              </a:rPr>
              <a:t>n</a:t>
            </a:r>
            <a:r>
              <a:rPr sz="2400" b="1" i="1" spc="-5" dirty="0">
                <a:latin typeface="Arial"/>
                <a:cs typeface="Arial"/>
              </a:rPr>
              <a:t>tam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na</a:t>
            </a:r>
            <a:r>
              <a:rPr sz="2400" b="1" i="1" spc="-15" dirty="0">
                <a:latin typeface="Arial"/>
                <a:cs typeface="Arial"/>
              </a:rPr>
              <a:t>c</a:t>
            </a:r>
            <a:r>
              <a:rPr sz="2400" b="1" i="1" spc="-5" dirty="0">
                <a:latin typeface="Arial"/>
                <a:cs typeface="Arial"/>
              </a:rPr>
              <a:t>ión.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118362"/>
            <a:ext cx="1443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56942" y="1147826"/>
            <a:ext cx="2591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53732" y="1147826"/>
            <a:ext cx="23431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esfuerzos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5422" y="1118362"/>
            <a:ext cx="4951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50360" algn="l"/>
              </a:tabLst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producen	que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1425194"/>
            <a:ext cx="37953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aproximan 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exceden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26278" y="1395730"/>
            <a:ext cx="2800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21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6832" y="1979930"/>
            <a:ext cx="42252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26515" algn="l"/>
                <a:tab pos="1823720" algn="l"/>
                <a:tab pos="3096895" algn="l"/>
              </a:tabLst>
            </a:pPr>
            <a:r>
              <a:rPr sz="1900" b="1" spc="-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ume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rzos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eléctric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6819" y="1950466"/>
            <a:ext cx="1164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6610" algn="l"/>
              </a:tabLst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37553" y="1979930"/>
            <a:ext cx="31483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31215" algn="l"/>
                <a:tab pos="1408430" algn="l"/>
                <a:tab pos="2399665" algn="l"/>
              </a:tabLst>
            </a:pPr>
            <a:r>
              <a:rPr sz="1900" b="1" spc="-5" dirty="0">
                <a:latin typeface="Arial"/>
                <a:cs typeface="Arial"/>
              </a:rPr>
              <a:t>zo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2257374"/>
            <a:ext cx="132778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91485" y="2228214"/>
            <a:ext cx="3020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traduce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66283" y="2257298"/>
            <a:ext cx="44069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disminución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2535047"/>
            <a:ext cx="1676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40482" y="2505582"/>
            <a:ext cx="57524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este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fenómeno.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1500" y="2811818"/>
            <a:ext cx="6474054" cy="397221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26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3716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927" y="1702562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73098"/>
            <a:ext cx="1848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68066" y="1702562"/>
            <a:ext cx="31934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28595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228214"/>
            <a:ext cx="14649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70305" algn="l"/>
              </a:tabLst>
            </a:pPr>
            <a:r>
              <a:rPr sz="1900" b="1" spc="-10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55645" y="2257374"/>
            <a:ext cx="35090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81710" algn="l"/>
                <a:tab pos="1324610" algn="l"/>
                <a:tab pos="2441575" algn="l"/>
                <a:tab pos="2931795" algn="l"/>
              </a:tabLst>
            </a:pPr>
            <a:r>
              <a:rPr sz="1900" b="1" spc="-5" dirty="0">
                <a:latin typeface="Arial"/>
                <a:cs typeface="Arial"/>
              </a:rPr>
              <a:t>realiz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90513" y="2228214"/>
            <a:ext cx="35953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3705" algn="l"/>
                <a:tab pos="1833245" algn="l"/>
                <a:tab pos="2256155" algn="l"/>
              </a:tabLst>
            </a:pPr>
            <a:r>
              <a:rPr sz="1900" b="1" spc="-5" dirty="0">
                <a:latin typeface="Arial"/>
                <a:cs typeface="Arial"/>
              </a:rPr>
              <a:t>de	resistencia	de	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14821" y="2535047"/>
            <a:ext cx="2092960" cy="277495"/>
          </a:xfrm>
          <a:custGeom>
            <a:avLst/>
            <a:gdLst/>
            <a:ahLst/>
            <a:cxnLst/>
            <a:rect l="l" t="t" r="r" b="b"/>
            <a:pathLst>
              <a:path w="2092959" h="277494">
                <a:moveTo>
                  <a:pt x="2092705" y="0"/>
                </a:moveTo>
                <a:lnTo>
                  <a:pt x="0" y="0"/>
                </a:lnTo>
                <a:lnTo>
                  <a:pt x="0" y="277367"/>
                </a:lnTo>
                <a:lnTo>
                  <a:pt x="2092705" y="277367"/>
                </a:lnTo>
                <a:lnTo>
                  <a:pt x="209270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64132" y="2505582"/>
            <a:ext cx="882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01850" y="2535047"/>
            <a:ext cx="20942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60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49039" y="2505582"/>
            <a:ext cx="4238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 tomado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los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segundos.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76832" y="3089783"/>
            <a:ext cx="96646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Alg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98877" y="3060318"/>
            <a:ext cx="1298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sugieren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53078" y="3089783"/>
            <a:ext cx="53041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tomada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13114" y="3060318"/>
            <a:ext cx="1070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98542" y="3367151"/>
            <a:ext cx="30302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tomado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4132" y="3337687"/>
            <a:ext cx="65443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64300" algn="l"/>
              </a:tabLst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 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947927" y="3921836"/>
            <a:ext cx="9025255" cy="381635"/>
            <a:chOff x="947927" y="3921836"/>
            <a:chExt cx="9025255" cy="381635"/>
          </a:xfrm>
        </p:grpSpPr>
        <p:sp>
          <p:nvSpPr>
            <p:cNvPr id="26" name="object 26"/>
            <p:cNvSpPr/>
            <p:nvPr/>
          </p:nvSpPr>
          <p:spPr>
            <a:xfrm>
              <a:off x="947927" y="3921836"/>
              <a:ext cx="9025255" cy="381635"/>
            </a:xfrm>
            <a:custGeom>
              <a:avLst/>
              <a:gdLst/>
              <a:ahLst/>
              <a:cxnLst/>
              <a:rect l="l" t="t" r="r" b="b"/>
              <a:pathLst>
                <a:path w="9025255" h="381635">
                  <a:moveTo>
                    <a:pt x="9024874" y="0"/>
                  </a:moveTo>
                  <a:lnTo>
                    <a:pt x="0" y="0"/>
                  </a:lnTo>
                  <a:lnTo>
                    <a:pt x="0" y="381304"/>
                  </a:lnTo>
                  <a:lnTo>
                    <a:pt x="9024874" y="381304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8054" y="3935094"/>
              <a:ext cx="295275" cy="29527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947927" y="3921836"/>
            <a:ext cx="9025255" cy="381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960"/>
              </a:lnSpc>
              <a:tabLst>
                <a:tab pos="1268730" algn="l"/>
                <a:tab pos="2583815" algn="l"/>
                <a:tab pos="3568065" algn="l"/>
                <a:tab pos="4057015" algn="l"/>
                <a:tab pos="5405755" algn="l"/>
                <a:tab pos="6097270" algn="l"/>
                <a:tab pos="8218170" algn="l"/>
                <a:tab pos="8743950" algn="l"/>
              </a:tabLst>
            </a:pPr>
            <a:r>
              <a:rPr sz="2600" b="1" i="1" dirty="0">
                <a:latin typeface="Arial"/>
                <a:cs typeface="Arial"/>
              </a:rPr>
              <a:t>La	prue</a:t>
            </a:r>
            <a:r>
              <a:rPr sz="2600" b="1" i="1" spc="-15" dirty="0">
                <a:latin typeface="Arial"/>
                <a:cs typeface="Arial"/>
              </a:rPr>
              <a:t>b</a:t>
            </a:r>
            <a:r>
              <a:rPr sz="2600" b="1" i="1" dirty="0">
                <a:latin typeface="Arial"/>
                <a:cs typeface="Arial"/>
              </a:rPr>
              <a:t>a	mi</a:t>
            </a:r>
            <a:r>
              <a:rPr sz="2600" b="1" i="1" spc="-15" dirty="0">
                <a:latin typeface="Arial"/>
                <a:cs typeface="Arial"/>
              </a:rPr>
              <a:t>d</a:t>
            </a:r>
            <a:r>
              <a:rPr sz="2600" b="1" i="1" dirty="0">
                <a:latin typeface="Arial"/>
                <a:cs typeface="Arial"/>
              </a:rPr>
              <a:t>e	la	c</a:t>
            </a:r>
            <a:r>
              <a:rPr sz="2600" b="1" i="1" spc="5" dirty="0">
                <a:latin typeface="Arial"/>
                <a:cs typeface="Arial"/>
              </a:rPr>
              <a:t>a</a:t>
            </a:r>
            <a:r>
              <a:rPr sz="2600" b="1" i="1" dirty="0">
                <a:latin typeface="Arial"/>
                <a:cs typeface="Arial"/>
              </a:rPr>
              <a:t>l</a:t>
            </a:r>
            <a:r>
              <a:rPr sz="2600" b="1" i="1" spc="-10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d</a:t>
            </a:r>
            <a:r>
              <a:rPr sz="2600" b="1" i="1" spc="-20" dirty="0">
                <a:latin typeface="Arial"/>
                <a:cs typeface="Arial"/>
              </a:rPr>
              <a:t>a</a:t>
            </a:r>
            <a:r>
              <a:rPr sz="2600" b="1" i="1" dirty="0">
                <a:latin typeface="Arial"/>
                <a:cs typeface="Arial"/>
              </a:rPr>
              <a:t>d	d</a:t>
            </a:r>
            <a:r>
              <a:rPr sz="2600" b="1" i="1" spc="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l	ais</a:t>
            </a:r>
            <a:r>
              <a:rPr sz="2600" b="1" i="1" spc="-15" dirty="0">
                <a:latin typeface="Arial"/>
                <a:cs typeface="Arial"/>
              </a:rPr>
              <a:t>l</a:t>
            </a:r>
            <a:r>
              <a:rPr sz="2600" b="1" i="1" dirty="0">
                <a:latin typeface="Arial"/>
                <a:cs typeface="Arial"/>
              </a:rPr>
              <a:t>amiento.	Si	el</a:t>
            </a:r>
            <a:endParaRPr sz="2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27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4303141"/>
            <a:ext cx="8808720" cy="38989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aislamiento</a:t>
            </a:r>
            <a:r>
              <a:rPr sz="2600" b="1" i="1" spc="-15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se</a:t>
            </a:r>
            <a:r>
              <a:rPr sz="2600" b="1" i="1" spc="-15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encuentra</a:t>
            </a:r>
            <a:r>
              <a:rPr sz="2600" b="1" i="1" spc="-15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</a:t>
            </a:r>
            <a:r>
              <a:rPr sz="2600" b="1" i="1" spc="-16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buenas</a:t>
            </a:r>
            <a:r>
              <a:rPr sz="2600" b="1" i="1" spc="-16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condiciones</a:t>
            </a:r>
            <a:r>
              <a:rPr sz="2600" b="1" i="1" spc="-15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el</a:t>
            </a:r>
            <a:r>
              <a:rPr sz="2600" b="1" i="1" spc="-15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valor</a:t>
            </a:r>
            <a:endParaRPr sz="2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4692607"/>
            <a:ext cx="8808720" cy="3797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  <a:tabLst>
                <a:tab pos="685165" algn="l"/>
                <a:tab pos="1846580" algn="l"/>
                <a:tab pos="2439035" algn="l"/>
                <a:tab pos="4224655" algn="l"/>
                <a:tab pos="6064885" algn="l"/>
                <a:tab pos="6640195" algn="l"/>
                <a:tab pos="8612505" algn="l"/>
              </a:tabLst>
            </a:pPr>
            <a:r>
              <a:rPr sz="2600" b="1" i="1" dirty="0">
                <a:latin typeface="Arial"/>
                <a:cs typeface="Arial"/>
              </a:rPr>
              <a:t>d</a:t>
            </a:r>
            <a:r>
              <a:rPr sz="2600" b="1" i="1" spc="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l	i</a:t>
            </a:r>
            <a:r>
              <a:rPr sz="2600" b="1" i="1" spc="-15" dirty="0">
                <a:latin typeface="Arial"/>
                <a:cs typeface="Arial"/>
              </a:rPr>
              <a:t>n</a:t>
            </a:r>
            <a:r>
              <a:rPr sz="2600" b="1" i="1" dirty="0">
                <a:latin typeface="Arial"/>
                <a:cs typeface="Arial"/>
              </a:rPr>
              <a:t>dice	de	ab</a:t>
            </a:r>
            <a:r>
              <a:rPr sz="2600" b="1" i="1" spc="-15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orción	d</a:t>
            </a:r>
            <a:r>
              <a:rPr sz="2600" b="1" i="1" spc="-15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elé</a:t>
            </a:r>
            <a:r>
              <a:rPr sz="2600" b="1" i="1" spc="5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t</a:t>
            </a:r>
            <a:r>
              <a:rPr sz="2600" b="1" i="1" spc="-10" dirty="0">
                <a:latin typeface="Arial"/>
                <a:cs typeface="Arial"/>
              </a:rPr>
              <a:t>r</a:t>
            </a:r>
            <a:r>
              <a:rPr sz="2600" b="1" i="1" dirty="0">
                <a:latin typeface="Arial"/>
                <a:cs typeface="Arial"/>
              </a:rPr>
              <a:t>i</a:t>
            </a:r>
            <a:r>
              <a:rPr sz="2600" b="1" i="1" spc="-15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a	se	i</a:t>
            </a:r>
            <a:r>
              <a:rPr sz="2600" b="1" i="1" spc="-15" dirty="0">
                <a:latin typeface="Arial"/>
                <a:cs typeface="Arial"/>
              </a:rPr>
              <a:t>n</a:t>
            </a:r>
            <a:r>
              <a:rPr sz="2600" b="1" i="1" dirty="0">
                <a:latin typeface="Arial"/>
                <a:cs typeface="Arial"/>
              </a:rPr>
              <a:t>cr</a:t>
            </a:r>
            <a:r>
              <a:rPr sz="2600" b="1" i="1" spc="-1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me</a:t>
            </a:r>
            <a:r>
              <a:rPr sz="2600" b="1" i="1" spc="5" dirty="0">
                <a:latin typeface="Arial"/>
                <a:cs typeface="Arial"/>
              </a:rPr>
              <a:t>n</a:t>
            </a:r>
            <a:r>
              <a:rPr sz="2600" b="1" i="1" spc="-20" dirty="0">
                <a:latin typeface="Arial"/>
                <a:cs typeface="Arial"/>
              </a:rPr>
              <a:t>t</a:t>
            </a:r>
            <a:r>
              <a:rPr sz="2600" b="1" i="1" dirty="0">
                <a:latin typeface="Arial"/>
                <a:cs typeface="Arial"/>
              </a:rPr>
              <a:t>a	a</a:t>
            </a:r>
            <a:endParaRPr sz="2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5072083"/>
            <a:ext cx="8796020" cy="38036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  <a:tabLst>
                <a:tab pos="1329055" algn="l"/>
                <a:tab pos="2091055" algn="l"/>
                <a:tab pos="3896995" algn="l"/>
                <a:tab pos="4345940" algn="l"/>
                <a:tab pos="5694680" algn="l"/>
                <a:tab pos="6233160" algn="l"/>
                <a:tab pos="6995159" algn="l"/>
                <a:tab pos="7442834" algn="l"/>
                <a:tab pos="8405495" algn="l"/>
              </a:tabLst>
            </a:pPr>
            <a:r>
              <a:rPr sz="2600" b="1" i="1" dirty="0">
                <a:latin typeface="Arial"/>
                <a:cs typeface="Arial"/>
              </a:rPr>
              <a:t>me</a:t>
            </a:r>
            <a:r>
              <a:rPr sz="2600" b="1" i="1" spc="5" dirty="0">
                <a:latin typeface="Arial"/>
                <a:cs typeface="Arial"/>
              </a:rPr>
              <a:t>d</a:t>
            </a:r>
            <a:r>
              <a:rPr sz="2600" b="1" i="1" spc="-20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da	que	t</a:t>
            </a:r>
            <a:r>
              <a:rPr sz="2600" b="1" i="1" spc="-10" dirty="0">
                <a:latin typeface="Arial"/>
                <a:cs typeface="Arial"/>
              </a:rPr>
              <a:t>ra</a:t>
            </a:r>
            <a:r>
              <a:rPr sz="2600" b="1" i="1" dirty="0">
                <a:latin typeface="Arial"/>
                <a:cs typeface="Arial"/>
              </a:rPr>
              <a:t>ns</a:t>
            </a:r>
            <a:r>
              <a:rPr sz="2600" b="1" i="1" spc="-15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urre	el	tiem</a:t>
            </a:r>
            <a:r>
              <a:rPr sz="2600" b="1" i="1" spc="-10" dirty="0">
                <a:latin typeface="Arial"/>
                <a:cs typeface="Arial"/>
              </a:rPr>
              <a:t>p</a:t>
            </a:r>
            <a:r>
              <a:rPr sz="2600" b="1" i="1" dirty="0">
                <a:latin typeface="Arial"/>
                <a:cs typeface="Arial"/>
              </a:rPr>
              <a:t>o,	</a:t>
            </a:r>
            <a:r>
              <a:rPr sz="2600" b="1" i="1" spc="-10" dirty="0">
                <a:latin typeface="Arial"/>
                <a:cs typeface="Arial"/>
              </a:rPr>
              <a:t>y</a:t>
            </a:r>
            <a:r>
              <a:rPr sz="2600" b="1" i="1" dirty="0">
                <a:latin typeface="Arial"/>
                <a:cs typeface="Arial"/>
              </a:rPr>
              <a:t>a	que	el	v</a:t>
            </a:r>
            <a:r>
              <a:rPr sz="2600" b="1" i="1" spc="5" dirty="0">
                <a:latin typeface="Arial"/>
                <a:cs typeface="Arial"/>
              </a:rPr>
              <a:t>a</a:t>
            </a:r>
            <a:r>
              <a:rPr sz="2600" b="1" i="1" dirty="0">
                <a:latin typeface="Arial"/>
                <a:cs typeface="Arial"/>
              </a:rPr>
              <a:t>lor	de</a:t>
            </a:r>
            <a:endParaRPr sz="2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6832" y="5451940"/>
            <a:ext cx="8808720" cy="3797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</a:pPr>
            <a:r>
              <a:rPr sz="2600" b="1" i="1" dirty="0">
                <a:latin typeface="Arial"/>
                <a:cs typeface="Arial"/>
              </a:rPr>
              <a:t>resistencia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aislamiento</a:t>
            </a:r>
            <a:r>
              <a:rPr sz="2600" b="1" i="1" spc="2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medido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al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minuto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a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los</a:t>
            </a:r>
            <a:r>
              <a:rPr sz="2600" b="1" i="1" spc="6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tres</a:t>
            </a:r>
            <a:endParaRPr sz="2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6832" y="5831416"/>
            <a:ext cx="8796020" cy="3695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  <a:tabLst>
                <a:tab pos="1525905" algn="l"/>
                <a:tab pos="2540635" algn="l"/>
                <a:tab pos="3277870" algn="l"/>
                <a:tab pos="4513580" algn="l"/>
                <a:tab pos="5344160" algn="l"/>
                <a:tab pos="5861685" algn="l"/>
                <a:tab pos="7278370" algn="l"/>
                <a:tab pos="7704455" algn="l"/>
                <a:tab pos="8425180" algn="l"/>
              </a:tabLst>
            </a:pPr>
            <a:r>
              <a:rPr sz="2600" b="1" i="1" dirty="0">
                <a:latin typeface="Arial"/>
                <a:cs typeface="Arial"/>
              </a:rPr>
              <a:t>minu</a:t>
            </a:r>
            <a:r>
              <a:rPr sz="2600" b="1" i="1" spc="-10" dirty="0">
                <a:latin typeface="Arial"/>
                <a:cs typeface="Arial"/>
              </a:rPr>
              <a:t>t</a:t>
            </a:r>
            <a:r>
              <a:rPr sz="2600" b="1" i="1" dirty="0">
                <a:latin typeface="Arial"/>
                <a:cs typeface="Arial"/>
              </a:rPr>
              <a:t>os	debe	</a:t>
            </a:r>
            <a:r>
              <a:rPr sz="2600" b="1" i="1" spc="-10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er	ma</a:t>
            </a:r>
            <a:r>
              <a:rPr sz="2600" b="1" i="1" spc="5" dirty="0">
                <a:latin typeface="Arial"/>
                <a:cs typeface="Arial"/>
              </a:rPr>
              <a:t>y</a:t>
            </a:r>
            <a:r>
              <a:rPr sz="2600" b="1" i="1" dirty="0">
                <a:latin typeface="Arial"/>
                <a:cs typeface="Arial"/>
              </a:rPr>
              <a:t>or	que	el	me</a:t>
            </a:r>
            <a:r>
              <a:rPr sz="2600" b="1" i="1" spc="5" dirty="0">
                <a:latin typeface="Arial"/>
                <a:cs typeface="Arial"/>
              </a:rPr>
              <a:t>d</a:t>
            </a:r>
            <a:r>
              <a:rPr sz="2600" b="1" i="1" spc="-20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do	a	los	</a:t>
            </a:r>
            <a:r>
              <a:rPr sz="2600" b="1" i="1" spc="-10" dirty="0">
                <a:latin typeface="Arial"/>
                <a:cs typeface="Arial"/>
              </a:rPr>
              <a:t>3</a:t>
            </a:r>
            <a:r>
              <a:rPr sz="2600" b="1" i="1" dirty="0">
                <a:latin typeface="Arial"/>
                <a:cs typeface="Arial"/>
              </a:rPr>
              <a:t>0</a:t>
            </a:r>
            <a:endParaRPr sz="2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76832" y="6200851"/>
            <a:ext cx="1663700" cy="3797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segu</a:t>
            </a:r>
            <a:r>
              <a:rPr sz="2600" b="1" i="1" spc="-15" dirty="0">
                <a:latin typeface="Arial"/>
                <a:cs typeface="Arial"/>
              </a:rPr>
              <a:t>n</a:t>
            </a:r>
            <a:r>
              <a:rPr sz="2600" b="1" i="1" dirty="0">
                <a:latin typeface="Arial"/>
                <a:cs typeface="Arial"/>
              </a:rPr>
              <a:t>do</a:t>
            </a:r>
            <a:r>
              <a:rPr sz="2600" b="1" i="1" spc="-15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25349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Indice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Polarización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11905" y="1702562"/>
            <a:ext cx="54495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especial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673098"/>
            <a:ext cx="8822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672705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aplicación	donde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950466"/>
            <a:ext cx="8757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lecturas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623313" y="2535047"/>
            <a:ext cx="6800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áli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4132" y="2505582"/>
            <a:ext cx="4562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87780" algn="l"/>
                <a:tab pos="1945639" algn="l"/>
                <a:tab pos="3128010" algn="l"/>
                <a:tab pos="3706495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tilicen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3716" y="2535047"/>
            <a:ext cx="38106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40485" algn="l"/>
                <a:tab pos="1771014" algn="l"/>
                <a:tab pos="2401570" algn="l"/>
              </a:tabLst>
            </a:pPr>
            <a:r>
              <a:rPr sz="1900" b="1" spc="-5" dirty="0">
                <a:latin typeface="Arial"/>
                <a:cs typeface="Arial"/>
              </a:rPr>
              <a:t>materiales	de	fácil	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rización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10750" y="2505582"/>
            <a:ext cx="1727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2782950"/>
            <a:ext cx="87014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afectados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elementos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polarizables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contaminantes.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9327" y="3367151"/>
            <a:ext cx="9253855" cy="37973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dirty="0">
                <a:latin typeface="Arial"/>
                <a:cs typeface="Arial"/>
              </a:rPr>
              <a:t>Ip=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Medición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de</a:t>
            </a:r>
            <a:r>
              <a:rPr sz="2600" b="1" spc="-7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la</a:t>
            </a:r>
            <a:r>
              <a:rPr sz="2600" b="1" spc="-6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resistencia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a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10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minutos</a:t>
            </a:r>
            <a:r>
              <a:rPr sz="2600" b="1" spc="-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/</a:t>
            </a:r>
            <a:r>
              <a:rPr sz="2600" b="1" spc="-7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Medición</a:t>
            </a:r>
            <a:r>
              <a:rPr sz="2600" b="1" spc="-6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de</a:t>
            </a:r>
            <a:r>
              <a:rPr sz="2600" b="1" spc="-7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la</a:t>
            </a:r>
            <a:endParaRPr sz="2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60652" y="3746576"/>
            <a:ext cx="3481704" cy="38163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60"/>
              </a:lnSpc>
            </a:pPr>
            <a:r>
              <a:rPr sz="2600" b="1" dirty="0">
                <a:latin typeface="Arial"/>
                <a:cs typeface="Arial"/>
              </a:rPr>
              <a:t>resistencia</a:t>
            </a:r>
            <a:r>
              <a:rPr sz="2600" b="1" spc="-2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a</a:t>
            </a:r>
            <a:r>
              <a:rPr sz="2600" b="1" spc="-1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1</a:t>
            </a:r>
            <a:r>
              <a:rPr sz="2600" b="1" spc="-2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minuto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47927" y="4405248"/>
            <a:ext cx="9025255" cy="379730"/>
            <a:chOff x="947927" y="4405248"/>
            <a:chExt cx="9025255" cy="379730"/>
          </a:xfrm>
        </p:grpSpPr>
        <p:sp>
          <p:nvSpPr>
            <p:cNvPr id="20" name="object 20"/>
            <p:cNvSpPr/>
            <p:nvPr/>
          </p:nvSpPr>
          <p:spPr>
            <a:xfrm>
              <a:off x="947927" y="4405248"/>
              <a:ext cx="9025255" cy="379730"/>
            </a:xfrm>
            <a:custGeom>
              <a:avLst/>
              <a:gdLst/>
              <a:ahLst/>
              <a:cxnLst/>
              <a:rect l="l" t="t" r="r" b="b"/>
              <a:pathLst>
                <a:path w="9025255" h="379729">
                  <a:moveTo>
                    <a:pt x="9024874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024874" y="379475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4418329"/>
              <a:ext cx="295275" cy="29527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47927" y="4405248"/>
            <a:ext cx="9025255" cy="379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955"/>
              </a:lnSpc>
              <a:tabLst>
                <a:tab pos="1570990" algn="l"/>
                <a:tab pos="2230755" algn="l"/>
                <a:tab pos="3570604" algn="l"/>
                <a:tab pos="5388610" algn="l"/>
                <a:tab pos="7078345" algn="l"/>
                <a:tab pos="7921625" algn="l"/>
              </a:tabLst>
            </a:pPr>
            <a:r>
              <a:rPr sz="2600" b="1" i="1" dirty="0">
                <a:latin typeface="Arial"/>
                <a:cs typeface="Arial"/>
              </a:rPr>
              <a:t>Para	los	n</a:t>
            </a:r>
            <a:r>
              <a:rPr sz="2600" b="1" i="1" spc="5" dirty="0">
                <a:latin typeface="Arial"/>
                <a:cs typeface="Arial"/>
              </a:rPr>
              <a:t>u</a:t>
            </a:r>
            <a:r>
              <a:rPr sz="2600" b="1" i="1" spc="-1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vos	material</a:t>
            </a:r>
            <a:r>
              <a:rPr sz="2600" b="1" i="1" spc="-1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s	aislantes,	e</a:t>
            </a:r>
            <a:r>
              <a:rPr sz="2600" b="1" i="1" spc="5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ta	pru</a:t>
            </a:r>
            <a:r>
              <a:rPr sz="2600" b="1" i="1" spc="-2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ba</a:t>
            </a:r>
            <a:endParaRPr sz="2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28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4784725"/>
            <a:ext cx="6936740" cy="3797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pudiera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detectar</a:t>
            </a:r>
            <a:r>
              <a:rPr sz="2600" b="1" i="1" spc="2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humedad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contaminación.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4132" y="1395730"/>
            <a:ext cx="881697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 tabla 2 muestra algunos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referenciales para esta prueba tanto para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motores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polarizables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no </a:t>
            </a:r>
            <a:r>
              <a:rPr sz="1900" b="1" spc="-5" dirty="0">
                <a:latin typeface="Arial"/>
                <a:cs typeface="Arial"/>
              </a:rPr>
              <a:t> polarizables (de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nueva</a:t>
            </a:r>
            <a:r>
              <a:rPr sz="1900" b="1" spc="-5" dirty="0">
                <a:latin typeface="Arial"/>
                <a:cs typeface="Arial"/>
              </a:rPr>
              <a:t> tecnología).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47927" y="5805170"/>
            <a:ext cx="671195" cy="301625"/>
            <a:chOff x="947927" y="5805170"/>
            <a:chExt cx="671195" cy="301625"/>
          </a:xfrm>
        </p:grpSpPr>
        <p:sp>
          <p:nvSpPr>
            <p:cNvPr id="9" name="object 9"/>
            <p:cNvSpPr/>
            <p:nvPr/>
          </p:nvSpPr>
          <p:spPr>
            <a:xfrm>
              <a:off x="1193596" y="5809234"/>
              <a:ext cx="425450" cy="297180"/>
            </a:xfrm>
            <a:custGeom>
              <a:avLst/>
              <a:gdLst/>
              <a:ahLst/>
              <a:cxnLst/>
              <a:rect l="l" t="t" r="r" b="b"/>
              <a:pathLst>
                <a:path w="425450" h="297179">
                  <a:moveTo>
                    <a:pt x="425196" y="0"/>
                  </a:moveTo>
                  <a:lnTo>
                    <a:pt x="0" y="0"/>
                  </a:lnTo>
                  <a:lnTo>
                    <a:pt x="0" y="297179"/>
                  </a:lnTo>
                  <a:lnTo>
                    <a:pt x="425196" y="297179"/>
                  </a:lnTo>
                  <a:lnTo>
                    <a:pt x="425196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927" y="5805170"/>
              <a:ext cx="247192" cy="30124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64132" y="5799582"/>
            <a:ext cx="881443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44132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grandes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deberían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tener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IP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1,1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1,5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pequeños,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IP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debería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alrededor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0673" y="2270132"/>
            <a:ext cx="5819599" cy="351596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29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76832" y="1147826"/>
            <a:ext cx="8796020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i="1" spc="-5" dirty="0">
                <a:latin typeface="Arial"/>
                <a:cs typeface="Arial"/>
              </a:rPr>
              <a:t>Lo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que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siempre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debe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cumplirse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es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que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el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IP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nunca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debe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ser</a:t>
            </a:r>
            <a:r>
              <a:rPr sz="2200" b="1" i="1" spc="-4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menor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832" y="1469390"/>
            <a:ext cx="807720" cy="3200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i="1" spc="-5" dirty="0">
                <a:latin typeface="Arial"/>
                <a:cs typeface="Arial"/>
              </a:rPr>
              <a:t>que</a:t>
            </a:r>
            <a:r>
              <a:rPr sz="2200" b="1" i="1" spc="-7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1.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8741" y="1789430"/>
            <a:ext cx="3608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372952"/>
            <a:ext cx="208915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476754" y="2344242"/>
            <a:ext cx="544639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deterioro,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suciedad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2315082"/>
            <a:ext cx="8646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25615" algn="l"/>
              </a:tabLst>
            </a:pP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del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96466" y="2900807"/>
            <a:ext cx="8139430" cy="277495"/>
          </a:xfrm>
          <a:custGeom>
            <a:avLst/>
            <a:gdLst/>
            <a:ahLst/>
            <a:cxnLst/>
            <a:rect l="l" t="t" r="r" b="b"/>
            <a:pathLst>
              <a:path w="8139430" h="277494">
                <a:moveTo>
                  <a:pt x="8139049" y="0"/>
                </a:moveTo>
                <a:lnTo>
                  <a:pt x="0" y="0"/>
                </a:lnTo>
                <a:lnTo>
                  <a:pt x="0" y="277367"/>
                </a:lnTo>
                <a:lnTo>
                  <a:pt x="8139049" y="277367"/>
                </a:lnTo>
                <a:lnTo>
                  <a:pt x="813904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92921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2871343"/>
            <a:ext cx="88220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dependen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descarga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aislamiento</a:t>
            </a: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b="1" spc="-2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 la condición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interna del mismo.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761655"/>
            <a:ext cx="208915" cy="19439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64132" y="3703447"/>
            <a:ext cx="16224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97377" y="3732860"/>
            <a:ext cx="41890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independiente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95184" y="3703447"/>
            <a:ext cx="27914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haber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981069"/>
            <a:ext cx="8820150" cy="869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593547"/>
            <a:ext cx="208915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64132" y="4813173"/>
            <a:ext cx="3483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minutos.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8939" y="4842636"/>
            <a:ext cx="52539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culminar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inyección,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5120004"/>
            <a:ext cx="68941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introduce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46542" y="5090541"/>
            <a:ext cx="1837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5368290"/>
            <a:ext cx="89661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1205" y="1147826"/>
            <a:ext cx="8451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velocidad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depende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exclusivamente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-5" dirty="0">
                <a:latin typeface="Arial"/>
                <a:cs typeface="Arial"/>
              </a:rPr>
              <a:t> resistencia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395730"/>
            <a:ext cx="881507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29259" algn="l"/>
                <a:tab pos="1693545" algn="l"/>
                <a:tab pos="2110105" algn="l"/>
                <a:tab pos="2446655" algn="l"/>
                <a:tab pos="3576954" algn="l"/>
                <a:tab pos="3993515" algn="l"/>
                <a:tab pos="4773295" algn="l"/>
                <a:tab pos="6169660" algn="l"/>
                <a:tab pos="7915909" algn="l"/>
                <a:tab pos="8183880" algn="l"/>
                <a:tab pos="8601075" algn="l"/>
              </a:tabLst>
            </a:pPr>
            <a:r>
              <a:rPr sz="1900" b="1" spc="-5" dirty="0">
                <a:latin typeface="Arial"/>
                <a:cs typeface="Arial"/>
              </a:rPr>
              <a:t>de	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scarg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</a:t>
            </a:r>
            <a:r>
              <a:rPr sz="1900" b="1" spc="5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mula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(ca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cia)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  polarización del aislante.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5777" y="1979930"/>
            <a:ext cx="45192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capacitiva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decae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rápidamente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9047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  <a:tab pos="5176520" algn="l"/>
              </a:tabLst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	</a:t>
            </a:r>
            <a:r>
              <a:rPr sz="1900" b="1" spc="-15" dirty="0">
                <a:solidFill>
                  <a:srgbClr val="001F5F"/>
                </a:solidFill>
                <a:latin typeface="Arial"/>
                <a:cs typeface="Arial"/>
              </a:rPr>
              <a:t>ya</a:t>
            </a:r>
            <a:r>
              <a:rPr sz="19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que</a:t>
            </a:r>
            <a:r>
              <a:rPr sz="19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9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constante</a:t>
            </a:r>
            <a:r>
              <a:rPr sz="19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tiempo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4132" y="2228214"/>
            <a:ext cx="43986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circuito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RC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 es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 relativamente</a:t>
            </a:r>
            <a:r>
              <a:rPr sz="19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pequeña.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1874" y="2535047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o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900" b="1" spc="-20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ie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505582"/>
            <a:ext cx="4218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  <a:tab pos="1701164" algn="l"/>
              </a:tabLst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	de</a:t>
            </a:r>
            <a:r>
              <a:rPr sz="19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reabsorción</a:t>
            </a:r>
            <a:r>
              <a:rPr sz="19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posee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15763" y="2535047"/>
            <a:ext cx="47574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un</a:t>
            </a:r>
            <a:r>
              <a:rPr sz="190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01F5F"/>
                </a:solidFill>
                <a:latin typeface="Arial"/>
                <a:cs typeface="Arial"/>
              </a:rPr>
              <a:t>valor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inicial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alto</a:t>
            </a:r>
            <a:r>
              <a:rPr sz="1900" b="1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sz="19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tiene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una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constante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6832" y="2812415"/>
            <a:ext cx="44138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tiempo</a:t>
            </a:r>
            <a:r>
              <a:rPr sz="1900" b="1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grande</a:t>
            </a:r>
            <a:r>
              <a:rPr sz="1900" b="1" spc="3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(algunos</a:t>
            </a:r>
            <a:r>
              <a:rPr sz="1900" b="1" spc="3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minutos).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7948" y="2782950"/>
            <a:ext cx="4295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Esta</a:t>
            </a:r>
            <a:r>
              <a:rPr sz="1900" b="1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sz="1900" b="1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tiene</a:t>
            </a:r>
            <a:r>
              <a:rPr sz="1900" b="1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su</a:t>
            </a:r>
            <a:r>
              <a:rPr sz="1900" b="1" spc="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origen</a:t>
            </a:r>
            <a:r>
              <a:rPr sz="1900" b="1" spc="3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en</a:t>
            </a:r>
            <a:r>
              <a:rPr sz="1900" b="1" spc="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060318"/>
            <a:ext cx="7535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realineación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las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cargas</a:t>
            </a:r>
            <a:r>
              <a:rPr sz="19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que</a:t>
            </a:r>
            <a:r>
              <a:rPr sz="19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antes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sz="19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encontraban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polarizadas.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31874" y="3644519"/>
            <a:ext cx="7912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lec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615055"/>
            <a:ext cx="6910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935" algn="l"/>
                <a:tab pos="1460500" algn="l"/>
              </a:tabLst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	de</a:t>
            </a:r>
            <a:r>
              <a:rPr sz="1900" b="1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900" b="1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prueba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descarga</a:t>
            </a:r>
            <a:r>
              <a:rPr sz="1900" b="1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dieléctrica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se</a:t>
            </a:r>
            <a:r>
              <a:rPr sz="1900" b="1" spc="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01F5F"/>
                </a:solidFill>
                <a:latin typeface="Arial"/>
                <a:cs typeface="Arial"/>
              </a:rPr>
              <a:t>ejecuta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07401" y="3644519"/>
            <a:ext cx="20656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90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minuto</a:t>
            </a:r>
            <a:r>
              <a:rPr sz="1900" b="1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después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3921886"/>
            <a:ext cx="55543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haber</a:t>
            </a:r>
            <a:r>
              <a:rPr sz="19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introducido</a:t>
            </a:r>
            <a:r>
              <a:rPr sz="19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900" b="1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resistencia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descarga,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88277" y="3892677"/>
            <a:ext cx="31984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transcurrido</a:t>
            </a:r>
            <a:r>
              <a:rPr sz="19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este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tiempo,</a:t>
            </a:r>
            <a:r>
              <a:rPr sz="1900" b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4170045"/>
            <a:ext cx="87547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capacitiva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es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insignificante</a:t>
            </a:r>
            <a:r>
              <a:rPr sz="19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respecto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1900" b="1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la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corriente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de</a:t>
            </a:r>
            <a:r>
              <a:rPr sz="1900" b="1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001F5F"/>
                </a:solidFill>
                <a:latin typeface="Arial"/>
                <a:cs typeface="Arial"/>
              </a:rPr>
              <a:t>reabsorción.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7927" y="4755769"/>
            <a:ext cx="247192" cy="320039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176832" y="4755769"/>
            <a:ext cx="8796020" cy="9639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4445" rIns="0" bIns="0" rtlCol="0">
            <a:spAutoFit/>
          </a:bodyPr>
          <a:lstStyle/>
          <a:p>
            <a:pPr indent="441325">
              <a:lnSpc>
                <a:spcPts val="2520"/>
              </a:lnSpc>
              <a:spcBef>
                <a:spcPts val="35"/>
              </a:spcBef>
              <a:tabLst>
                <a:tab pos="843915" algn="l"/>
                <a:tab pos="1618615" algn="l"/>
                <a:tab pos="1807210" algn="l"/>
                <a:tab pos="2081530" algn="l"/>
                <a:tab pos="2499360" algn="l"/>
                <a:tab pos="3172460" algn="l"/>
                <a:tab pos="3414395" algn="l"/>
                <a:tab pos="3881754" algn="l"/>
                <a:tab pos="4559935" algn="l"/>
                <a:tab pos="5079365" algn="l"/>
                <a:tab pos="5617845" algn="l"/>
                <a:tab pos="6562090" algn="l"/>
                <a:tab pos="6869430" algn="l"/>
                <a:tab pos="6933565" algn="l"/>
                <a:tab pos="7870190" algn="l"/>
                <a:tab pos="8389620" algn="l"/>
                <a:tab pos="8559800" algn="l"/>
              </a:tabLst>
            </a:pPr>
            <a:r>
              <a:rPr sz="2200" b="1" spc="-5" dirty="0">
                <a:latin typeface="Arial"/>
                <a:cs typeface="Arial"/>
              </a:rPr>
              <a:t>El	nivel	de	corriente	de	reab</a:t>
            </a:r>
            <a:r>
              <a:rPr sz="2200" b="1" dirty="0">
                <a:latin typeface="Arial"/>
                <a:cs typeface="Arial"/>
              </a:rPr>
              <a:t>s</a:t>
            </a:r>
            <a:r>
              <a:rPr sz="2200" b="1" spc="-5" dirty="0">
                <a:latin typeface="Arial"/>
                <a:cs typeface="Arial"/>
              </a:rPr>
              <a:t>orción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indica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dirty="0">
                <a:latin typeface="Arial"/>
                <a:cs typeface="Arial"/>
              </a:rPr>
              <a:t>		</a:t>
            </a:r>
            <a:r>
              <a:rPr sz="2200" b="1" spc="-5" dirty="0">
                <a:latin typeface="Arial"/>
                <a:cs typeface="Arial"/>
              </a:rPr>
              <a:t>condic</a:t>
            </a:r>
            <a:r>
              <a:rPr sz="2200" b="1" spc="-20" dirty="0">
                <a:latin typeface="Arial"/>
                <a:cs typeface="Arial"/>
              </a:rPr>
              <a:t>i</a:t>
            </a:r>
            <a:r>
              <a:rPr sz="2200" b="1" spc="-5" dirty="0">
                <a:latin typeface="Arial"/>
                <a:cs typeface="Arial"/>
              </a:rPr>
              <a:t>ón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del  aisla</a:t>
            </a:r>
            <a:r>
              <a:rPr sz="2200" b="1" dirty="0">
                <a:latin typeface="Arial"/>
                <a:cs typeface="Arial"/>
              </a:rPr>
              <a:t>m</a:t>
            </a:r>
            <a:r>
              <a:rPr sz="2200" b="1" spc="-5" dirty="0">
                <a:latin typeface="Arial"/>
                <a:cs typeface="Arial"/>
              </a:rPr>
              <a:t>iento,</a:t>
            </a:r>
            <a:r>
              <a:rPr sz="2200" b="1" dirty="0">
                <a:latin typeface="Arial"/>
                <a:cs typeface="Arial"/>
              </a:rPr>
              <a:t>		</a:t>
            </a:r>
            <a:r>
              <a:rPr sz="2200" b="1" spc="-5" dirty="0">
                <a:latin typeface="Arial"/>
                <a:cs typeface="Arial"/>
              </a:rPr>
              <a:t>una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alta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corriente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reabsorción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indica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que</a:t>
            </a:r>
            <a:r>
              <a:rPr sz="2200" b="1" dirty="0">
                <a:latin typeface="Arial"/>
                <a:cs typeface="Arial"/>
              </a:rPr>
              <a:t>		</a:t>
            </a:r>
            <a:r>
              <a:rPr sz="2200" b="1" spc="-5" dirty="0">
                <a:latin typeface="Arial"/>
                <a:cs typeface="Arial"/>
              </a:rPr>
              <a:t>el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2470"/>
              </a:lnSpc>
            </a:pPr>
            <a:r>
              <a:rPr sz="2200" b="1" spc="-5" dirty="0">
                <a:latin typeface="Arial"/>
                <a:cs typeface="Arial"/>
              </a:rPr>
              <a:t>aislamiento</a:t>
            </a:r>
            <a:r>
              <a:rPr sz="2200" b="1" spc="-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se</a:t>
            </a:r>
            <a:r>
              <a:rPr sz="2200" b="1" spc="-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encuentra</a:t>
            </a:r>
            <a:r>
              <a:rPr sz="2200" b="1" spc="-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contaminado,</a:t>
            </a:r>
            <a:r>
              <a:rPr sz="2200" b="1" spc="-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usualmente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con</a:t>
            </a:r>
            <a:r>
              <a:rPr sz="2200" b="1" spc="-5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humedad.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27" y="6040831"/>
            <a:ext cx="247192" cy="32156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176832" y="6040831"/>
            <a:ext cx="8808720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441325"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Baja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corriente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indica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que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el</a:t>
            </a:r>
            <a:r>
              <a:rPr sz="2200" b="1" spc="27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aislamiento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está</a:t>
            </a:r>
            <a:r>
              <a:rPr sz="2200" b="1" spc="27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limpio</a:t>
            </a:r>
            <a:r>
              <a:rPr sz="2200" b="1" spc="28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y</a:t>
            </a:r>
            <a:r>
              <a:rPr sz="2200" b="1" spc="26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que</a:t>
            </a:r>
            <a:r>
              <a:rPr sz="2200" b="1" spc="325" dirty="0">
                <a:latin typeface="Arial"/>
                <a:cs typeface="Arial"/>
              </a:rPr>
              <a:t> </a:t>
            </a:r>
            <a:r>
              <a:rPr sz="2200" b="1" spc="5" dirty="0">
                <a:latin typeface="Arial"/>
                <a:cs typeface="Arial"/>
              </a:rPr>
              <a:t>no</a:t>
            </a:r>
            <a:endParaRPr sz="2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6362395"/>
            <a:ext cx="3183890" cy="3200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posee mucha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humedad.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177882"/>
            <a:ext cx="247015" cy="23054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618741" y="1147826"/>
            <a:ext cx="8354059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spc="15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descarga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dieléctrica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depende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spc="19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temperatura,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6832" y="1469390"/>
            <a:ext cx="6616700" cy="3200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razón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por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cual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es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importante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registrar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spc="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misma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80401" y="1438402"/>
            <a:ext cx="1035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759966"/>
            <a:ext cx="72288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75" dirty="0">
                <a:latin typeface="Courier New"/>
                <a:cs typeface="Courier New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comportamiento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viene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dado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5107" y="2129483"/>
            <a:ext cx="4953909" cy="460354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32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8429" y="1402217"/>
            <a:ext cx="6969466" cy="49655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33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5793740" cy="3505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Alto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Potencial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DC;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Hi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Pot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DC.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80462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78961" y="1775714"/>
            <a:ext cx="33108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746250"/>
            <a:ext cx="82734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92445" algn="l"/>
              </a:tabLst>
            </a:pP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objeto	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359575"/>
            <a:ext cx="208915" cy="1943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301367"/>
            <a:ext cx="88201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Recomendada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estándares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400-2001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VDE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0276-620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ANSI </a:t>
            </a:r>
            <a:r>
              <a:rPr sz="1900" b="1" spc="-5" dirty="0">
                <a:latin typeface="Arial"/>
                <a:cs typeface="Arial"/>
              </a:rPr>
              <a:t>Nema </a:t>
            </a:r>
            <a:r>
              <a:rPr sz="1900" b="1" dirty="0">
                <a:latin typeface="Arial"/>
                <a:cs typeface="Arial"/>
              </a:rPr>
              <a:t>ATS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2009 para otros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191467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732785" y="3162935"/>
            <a:ext cx="9258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también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32" y="3133470"/>
            <a:ext cx="5052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14295" algn="l"/>
              </a:tabLst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	puede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ejecutarse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27013" y="3162935"/>
            <a:ext cx="36588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3440303"/>
            <a:ext cx="711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li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42845" y="3410839"/>
            <a:ext cx="2115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023317"/>
            <a:ext cx="208915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522598" y="3994988"/>
            <a:ext cx="36614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máximo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gradiente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4132" y="3965829"/>
            <a:ext cx="8000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25845" algn="l"/>
              </a:tabLst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dieléctrica:	que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59569" y="3994988"/>
            <a:ext cx="71374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6832" y="4272660"/>
            <a:ext cx="9912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49170" y="4243197"/>
            <a:ext cx="77355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sin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exista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perforación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(calculada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partir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4132" y="4520565"/>
            <a:ext cx="8815705" cy="11487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ruptura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espesor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ruptura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 cercano a </a:t>
            </a:r>
            <a:r>
              <a:rPr sz="1900" b="1" dirty="0">
                <a:latin typeface="Arial"/>
                <a:cs typeface="Arial"/>
              </a:rPr>
              <a:t>el).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dieléctrica: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milímetros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KiloVolt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centímetros.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412062"/>
            <a:ext cx="208915" cy="19498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966417"/>
            <a:ext cx="208915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2836417" y="5938773"/>
            <a:ext cx="19697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87070" algn="l"/>
                <a:tab pos="1107440" algn="l"/>
              </a:tabLst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20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4132" y="5909310"/>
            <a:ext cx="5882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29690" algn="l"/>
                <a:tab pos="3780154" algn="l"/>
                <a:tab pos="4119245" algn="l"/>
                <a:tab pos="4739005" algn="l"/>
                <a:tab pos="5078730" algn="l"/>
              </a:tabLst>
            </a:pPr>
            <a:r>
              <a:rPr sz="1900" b="1" spc="-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ete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mina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74356" y="5938773"/>
            <a:ext cx="1600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48994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erar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62238" y="5909310"/>
            <a:ext cx="12217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7804" algn="l"/>
              </a:tabLst>
            </a:pPr>
            <a:r>
              <a:rPr sz="1900" b="1" spc="-5" dirty="0">
                <a:latin typeface="Arial"/>
                <a:cs typeface="Arial"/>
              </a:rPr>
              <a:t>.	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mbién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4132" y="6186627"/>
            <a:ext cx="20739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cuanta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3909" y="6216091"/>
            <a:ext cx="15170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65319" y="6186627"/>
            <a:ext cx="824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95721" y="6216142"/>
            <a:ext cx="40773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instantánea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4132" y="6463995"/>
            <a:ext cx="18478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soportar.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83370" cy="301625"/>
            <a:chOff x="789431" y="1124085"/>
            <a:chExt cx="918337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89722" y="1147826"/>
              <a:ext cx="1783080" cy="277495"/>
            </a:xfrm>
            <a:custGeom>
              <a:avLst/>
              <a:gdLst/>
              <a:ahLst/>
              <a:cxnLst/>
              <a:rect l="l" t="t" r="r" b="b"/>
              <a:pathLst>
                <a:path w="1783079" h="277494">
                  <a:moveTo>
                    <a:pt x="1783079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83079" y="277367"/>
                  </a:lnTo>
                  <a:lnTo>
                    <a:pt x="178307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118362"/>
            <a:ext cx="15017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Inyección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8882" y="1147826"/>
            <a:ext cx="4121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31532" y="1118362"/>
            <a:ext cx="3050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Hz,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(mayor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1,41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1425194"/>
            <a:ext cx="57632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RMS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26960" y="1395730"/>
            <a:ext cx="3058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)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29122" y="1979930"/>
            <a:ext cx="2722880" cy="277495"/>
          </a:xfrm>
          <a:custGeom>
            <a:avLst/>
            <a:gdLst/>
            <a:ahLst/>
            <a:cxnLst/>
            <a:rect l="l" t="t" r="r" b="b"/>
            <a:pathLst>
              <a:path w="2722879" h="277494">
                <a:moveTo>
                  <a:pt x="2722499" y="0"/>
                </a:moveTo>
                <a:lnTo>
                  <a:pt x="0" y="0"/>
                </a:lnTo>
                <a:lnTo>
                  <a:pt x="0" y="277367"/>
                </a:lnTo>
                <a:lnTo>
                  <a:pt x="2722499" y="277367"/>
                </a:lnTo>
                <a:lnTo>
                  <a:pt x="272249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64132" y="1673098"/>
            <a:ext cx="7067550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23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 una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riesgo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medio.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146045" y="2535047"/>
            <a:ext cx="36099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impurezas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2505582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676140" algn="l"/>
              </a:tabLst>
            </a:pPr>
            <a:r>
              <a:rPr sz="1900" b="1" spc="-5" dirty="0">
                <a:latin typeface="Arial"/>
                <a:cs typeface="Arial"/>
              </a:rPr>
              <a:t>Permite	en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48055" y="3367151"/>
            <a:ext cx="6936740" cy="277495"/>
            <a:chOff x="948055" y="3367151"/>
            <a:chExt cx="6936740" cy="277495"/>
          </a:xfrm>
        </p:grpSpPr>
        <p:sp>
          <p:nvSpPr>
            <p:cNvPr id="21" name="object 21"/>
            <p:cNvSpPr/>
            <p:nvPr/>
          </p:nvSpPr>
          <p:spPr>
            <a:xfrm>
              <a:off x="1176832" y="3367151"/>
              <a:ext cx="6708140" cy="277495"/>
            </a:xfrm>
            <a:custGeom>
              <a:avLst/>
              <a:gdLst/>
              <a:ahLst/>
              <a:cxnLst/>
              <a:rect l="l" t="t" r="r" b="b"/>
              <a:pathLst>
                <a:path w="6708140" h="277495">
                  <a:moveTo>
                    <a:pt x="670775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707758" y="277367"/>
                  </a:lnTo>
                  <a:lnTo>
                    <a:pt x="670775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3395895"/>
              <a:ext cx="208915" cy="194394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164132" y="3337687"/>
            <a:ext cx="8820785" cy="170307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variar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continuamente,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requerido,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>
              <a:latin typeface="Arial"/>
              <a:cs typeface="Arial"/>
            </a:endParaRPr>
          </a:p>
          <a:p>
            <a:pPr marL="12700" marR="9525" algn="just">
              <a:lnSpc>
                <a:spcPct val="96100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micro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amperímetro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número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suficiente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rangos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 la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sensibilidad que permita tomar lecturas desde </a:t>
            </a:r>
            <a:r>
              <a:rPr sz="1900" b="1" spc="-10" dirty="0">
                <a:latin typeface="Arial"/>
                <a:cs typeface="Arial"/>
              </a:rPr>
              <a:t>varios </a:t>
            </a:r>
            <a:r>
              <a:rPr sz="1900" b="1" spc="-5" dirty="0">
                <a:latin typeface="Arial"/>
                <a:cs typeface="Arial"/>
              </a:rPr>
              <a:t>microamperios hasta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miliamperios.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227787"/>
            <a:ext cx="208915" cy="19498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338995"/>
            <a:ext cx="208915" cy="19439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176832" y="5310504"/>
            <a:ext cx="404050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posibles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80786" y="5281041"/>
            <a:ext cx="47047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implantar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utilizando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746502" y="5865634"/>
            <a:ext cx="5770880" cy="817244"/>
          </a:xfrm>
          <a:custGeom>
            <a:avLst/>
            <a:gdLst/>
            <a:ahLst/>
            <a:cxnLst/>
            <a:rect l="l" t="t" r="r" b="b"/>
            <a:pathLst>
              <a:path w="5770880" h="817245">
                <a:moveTo>
                  <a:pt x="5770753" y="408368"/>
                </a:moveTo>
                <a:lnTo>
                  <a:pt x="3674999" y="408368"/>
                </a:lnTo>
                <a:lnTo>
                  <a:pt x="3674999" y="0"/>
                </a:lnTo>
                <a:lnTo>
                  <a:pt x="0" y="0"/>
                </a:lnTo>
                <a:lnTo>
                  <a:pt x="0" y="408368"/>
                </a:lnTo>
                <a:lnTo>
                  <a:pt x="0" y="816800"/>
                </a:lnTo>
                <a:lnTo>
                  <a:pt x="5770753" y="816800"/>
                </a:lnTo>
                <a:lnTo>
                  <a:pt x="5770753" y="408368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164132" y="5558790"/>
            <a:ext cx="7362190" cy="1131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1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DC;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(Hi-Pot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DC).</a:t>
            </a:r>
            <a:endParaRPr sz="1900">
              <a:latin typeface="Arial"/>
              <a:cs typeface="Arial"/>
            </a:endParaRPr>
          </a:p>
          <a:p>
            <a:pPr marL="2252980" indent="-671830">
              <a:lnSpc>
                <a:spcPts val="3215"/>
              </a:lnSpc>
              <a:buFont typeface="Wingdings"/>
              <a:buChar char=""/>
              <a:tabLst>
                <a:tab pos="2252980" algn="l"/>
                <a:tab pos="2253615" algn="l"/>
              </a:tabLst>
            </a:pPr>
            <a:r>
              <a:rPr sz="2800" b="1" spc="-5" dirty="0">
                <a:latin typeface="Arial"/>
                <a:cs typeface="Arial"/>
              </a:rPr>
              <a:t>Prueba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Rampa</a:t>
            </a:r>
            <a:endParaRPr sz="2800">
              <a:latin typeface="Arial"/>
              <a:cs typeface="Arial"/>
            </a:endParaRPr>
          </a:p>
          <a:p>
            <a:pPr marL="2252980" indent="-671830">
              <a:lnSpc>
                <a:spcPts val="3290"/>
              </a:lnSpc>
              <a:buFont typeface="Wingdings"/>
              <a:buChar char=""/>
              <a:tabLst>
                <a:tab pos="2252980" algn="l"/>
                <a:tab pos="2253615" algn="l"/>
              </a:tabLst>
            </a:pPr>
            <a:r>
              <a:rPr sz="2800" b="1" spc="-5" dirty="0">
                <a:latin typeface="Arial"/>
                <a:cs typeface="Arial"/>
              </a:rPr>
              <a:t>Prueba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Tensión</a:t>
            </a:r>
            <a:r>
              <a:rPr sz="2800" b="1" spc="-10" dirty="0">
                <a:latin typeface="Arial"/>
                <a:cs typeface="Arial"/>
              </a:rPr>
              <a:t> por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Pasos.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35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5025" y="1147826"/>
            <a:ext cx="2466340" cy="32194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spc="-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-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Rampa: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9851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439925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5025" y="1469390"/>
            <a:ext cx="54597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21130" algn="l"/>
                <a:tab pos="3136900" algn="l"/>
                <a:tab pos="3473450" algn="l"/>
                <a:tab pos="4180840" algn="l"/>
                <a:tab pos="4601210" algn="l"/>
              </a:tabLst>
            </a:pPr>
            <a:r>
              <a:rPr sz="1900" b="1" spc="-5" dirty="0">
                <a:latin typeface="Arial"/>
                <a:cs typeface="Arial"/>
              </a:rPr>
              <a:t>incr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gra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lmen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4517" y="1439925"/>
            <a:ext cx="28003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77875" algn="l"/>
                <a:tab pos="1875789" algn="l"/>
                <a:tab pos="2213610" algn="l"/>
              </a:tabLst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alcanz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717293"/>
            <a:ext cx="17145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deseado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33954" y="1746758"/>
            <a:ext cx="5609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período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90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68389" y="2301570"/>
            <a:ext cx="3237230" cy="278130"/>
          </a:xfrm>
          <a:custGeom>
            <a:avLst/>
            <a:gdLst/>
            <a:ahLst/>
            <a:cxnLst/>
            <a:rect l="l" t="t" r="r" b="b"/>
            <a:pathLst>
              <a:path w="3237229" h="278130">
                <a:moveTo>
                  <a:pt x="3237229" y="0"/>
                </a:moveTo>
                <a:lnTo>
                  <a:pt x="0" y="0"/>
                </a:lnTo>
                <a:lnTo>
                  <a:pt x="0" y="277672"/>
                </a:lnTo>
                <a:lnTo>
                  <a:pt x="3237229" y="277672"/>
                </a:lnTo>
                <a:lnTo>
                  <a:pt x="32372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330407"/>
            <a:ext cx="208915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952366" y="2301570"/>
            <a:ext cx="18046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90245" algn="l"/>
              </a:tabLst>
            </a:pPr>
            <a:r>
              <a:rPr sz="1900" b="1" spc="-5" dirty="0">
                <a:latin typeface="Arial"/>
                <a:cs typeface="Arial"/>
              </a:rPr>
              <a:t>ni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eri</a:t>
            </a:r>
            <a:r>
              <a:rPr sz="1900" b="1" spc="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2272411"/>
            <a:ext cx="88214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0870" algn="l"/>
                <a:tab pos="1136015" algn="l"/>
                <a:tab pos="2444115" algn="l"/>
                <a:tab pos="4592320" algn="l"/>
                <a:tab pos="4799330" algn="l"/>
                <a:tab pos="5504180" algn="l"/>
                <a:tab pos="6996430" algn="l"/>
                <a:tab pos="7526655" algn="l"/>
                <a:tab pos="7800340" algn="l"/>
              </a:tabLst>
            </a:pPr>
            <a:r>
              <a:rPr sz="1900" b="1" spc="-5" dirty="0">
                <a:latin typeface="Arial"/>
                <a:cs typeface="Arial"/>
              </a:rPr>
              <a:t>Una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z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za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mante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5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minut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132" y="2549779"/>
            <a:ext cx="1043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63394" y="2579243"/>
            <a:ext cx="39281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lecturas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8741" y="3133979"/>
            <a:ext cx="4022090" cy="32194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Tensión por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Pasos: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484202"/>
            <a:ext cx="208915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64132" y="3426079"/>
            <a:ext cx="19881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6965" algn="l"/>
              </a:tabLst>
            </a:pPr>
            <a:r>
              <a:rPr sz="1900" b="1" spc="-5" dirty="0">
                <a:latin typeface="Arial"/>
                <a:cs typeface="Arial"/>
              </a:rPr>
              <a:t>Máxima	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62197" y="3455542"/>
            <a:ext cx="661098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951989" algn="l"/>
                <a:tab pos="2372360" algn="l"/>
                <a:tab pos="3370579" algn="l"/>
                <a:tab pos="3876040" algn="l"/>
                <a:tab pos="4789805" algn="l"/>
                <a:tab pos="5775960" algn="l"/>
              </a:tabLst>
            </a:pPr>
            <a:r>
              <a:rPr sz="1900" b="1" spc="-5" dirty="0">
                <a:latin typeface="Arial"/>
                <a:cs typeface="Arial"/>
              </a:rPr>
              <a:t>incremen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rias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et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3703447"/>
            <a:ext cx="3820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(Usualmente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-5" dirty="0">
                <a:latin typeface="Arial"/>
                <a:cs typeface="Arial"/>
              </a:rPr>
              <a:t> menos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ocho),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316052"/>
            <a:ext cx="208915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176832" y="4287901"/>
            <a:ext cx="16967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etapa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63926" y="4258436"/>
            <a:ext cx="18535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0963" y="4287901"/>
            <a:ext cx="46901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mantenerse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88245" y="4258436"/>
            <a:ext cx="396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4132" y="4535804"/>
            <a:ext cx="4932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todas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etapas,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76136" y="4565269"/>
            <a:ext cx="31870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típicamente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40418" y="4535804"/>
            <a:ext cx="546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2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64132" y="4813173"/>
            <a:ext cx="7907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capacitancias</a:t>
            </a:r>
            <a:r>
              <a:rPr sz="1900" b="1" dirty="0">
                <a:latin typeface="Arial"/>
                <a:cs typeface="Arial"/>
              </a:rPr>
              <a:t> muy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425397"/>
            <a:ext cx="208915" cy="19498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2438654" y="5397449"/>
            <a:ext cx="12611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etapa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4132" y="5368290"/>
            <a:ext cx="7853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14295" algn="l"/>
              </a:tabLst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	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alcanzar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estable,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87357" y="5397449"/>
            <a:ext cx="8858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176832" y="5675122"/>
            <a:ext cx="1125220" cy="277495"/>
          </a:xfrm>
          <a:custGeom>
            <a:avLst/>
            <a:gdLst/>
            <a:ahLst/>
            <a:cxnLst/>
            <a:rect l="l" t="t" r="r" b="b"/>
            <a:pathLst>
              <a:path w="1125220" h="277495">
                <a:moveTo>
                  <a:pt x="1124711" y="0"/>
                </a:moveTo>
                <a:lnTo>
                  <a:pt x="0" y="0"/>
                </a:lnTo>
                <a:lnTo>
                  <a:pt x="0" y="277368"/>
                </a:lnTo>
                <a:lnTo>
                  <a:pt x="1124711" y="277368"/>
                </a:lnTo>
                <a:lnTo>
                  <a:pt x="112471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164132" y="5645658"/>
            <a:ext cx="1217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36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578730" y="1147826"/>
            <a:ext cx="26809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nueva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etapa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118362"/>
            <a:ext cx="74428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95365" algn="l"/>
              </a:tabLst>
            </a:pP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vez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alcanza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una	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5" dirty="0">
                <a:latin typeface="Arial"/>
                <a:cs typeface="Arial"/>
              </a:rPr>
              <a:t> 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69781" y="1147826"/>
            <a:ext cx="1303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6832" y="1425194"/>
            <a:ext cx="46412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incrementará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temporalmente.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64132" y="1673098"/>
            <a:ext cx="4605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7070" algn="l"/>
                <a:tab pos="2153920" algn="l"/>
                <a:tab pos="2600325" algn="l"/>
                <a:tab pos="3288665" algn="l"/>
                <a:tab pos="3708400" algn="l"/>
              </a:tabLst>
            </a:pPr>
            <a:r>
              <a:rPr sz="1900" b="1" spc="-5" dirty="0">
                <a:latin typeface="Arial"/>
                <a:cs typeface="Arial"/>
              </a:rPr>
              <a:t>Nota	Importante:	En	caso	de	percibir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8769" y="1702562"/>
            <a:ext cx="40868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33705" algn="l"/>
                <a:tab pos="1872614" algn="l"/>
                <a:tab pos="2510155" algn="l"/>
                <a:tab pos="3452495" algn="l"/>
                <a:tab pos="3872865" algn="l"/>
              </a:tabLst>
            </a:pPr>
            <a:r>
              <a:rPr sz="1900" b="1" spc="-5" dirty="0">
                <a:latin typeface="Arial"/>
                <a:cs typeface="Arial"/>
              </a:rPr>
              <a:t>un	incr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mento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gra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76832" y="1979930"/>
            <a:ext cx="3545204" cy="277495"/>
          </a:xfrm>
          <a:custGeom>
            <a:avLst/>
            <a:gdLst/>
            <a:ahLst/>
            <a:cxnLst/>
            <a:rect l="l" t="t" r="r" b="b"/>
            <a:pathLst>
              <a:path w="3545204" h="277494">
                <a:moveTo>
                  <a:pt x="3545078" y="0"/>
                </a:moveTo>
                <a:lnTo>
                  <a:pt x="0" y="0"/>
                </a:lnTo>
                <a:lnTo>
                  <a:pt x="0" y="277367"/>
                </a:lnTo>
                <a:lnTo>
                  <a:pt x="3545078" y="277367"/>
                </a:lnTo>
                <a:lnTo>
                  <a:pt x="354507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64132" y="1950466"/>
            <a:ext cx="39604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minuto,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32527" y="1979930"/>
            <a:ext cx="33432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abortada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84514" y="1950466"/>
            <a:ext cx="1299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evitar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2228214"/>
            <a:ext cx="3336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mayores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daños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840947"/>
            <a:ext cx="208915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66341" y="2812415"/>
            <a:ext cx="10883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2782950"/>
            <a:ext cx="3700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52245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15534" y="2812415"/>
            <a:ext cx="50577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-5" dirty="0">
                <a:latin typeface="Arial"/>
                <a:cs typeface="Arial"/>
              </a:rPr>
              <a:t> Tensión </a:t>
            </a:r>
            <a:r>
              <a:rPr sz="1900" b="1" spc="-10" dirty="0">
                <a:latin typeface="Arial"/>
                <a:cs typeface="Arial"/>
              </a:rPr>
              <a:t>versus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6832" y="3089783"/>
            <a:ext cx="34296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comparar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81854" y="3060318"/>
            <a:ext cx="5297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tomados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previamente,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tal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4132" y="3337687"/>
            <a:ext cx="1581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06623" y="3643884"/>
            <a:ext cx="5277430" cy="3115056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37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culminar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descargado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utilizando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pértiga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cuyo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posee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efectiva.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7390" y="1869277"/>
            <a:ext cx="6544943" cy="475559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7423150" cy="32194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5.2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¿Es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Hi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Pot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DC</a:t>
            </a:r>
            <a:r>
              <a:rPr sz="2200" b="1" dirty="0">
                <a:latin typeface="Arial"/>
                <a:cs typeface="Arial"/>
              </a:rPr>
              <a:t> una </a:t>
            </a: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Destructiva?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927" y="1746758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717293"/>
            <a:ext cx="2748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5415" y="1746758"/>
            <a:ext cx="60178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cautela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modalidad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2024126"/>
            <a:ext cx="59550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pasos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destructiva.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8055" y="2579243"/>
            <a:ext cx="1529080" cy="277495"/>
            <a:chOff x="948055" y="2579243"/>
            <a:chExt cx="1529080" cy="277495"/>
          </a:xfrm>
        </p:grpSpPr>
        <p:sp>
          <p:nvSpPr>
            <p:cNvPr id="12" name="object 12"/>
            <p:cNvSpPr/>
            <p:nvPr/>
          </p:nvSpPr>
          <p:spPr>
            <a:xfrm>
              <a:off x="1176832" y="2579243"/>
              <a:ext cx="1300480" cy="277495"/>
            </a:xfrm>
            <a:custGeom>
              <a:avLst/>
              <a:gdLst/>
              <a:ahLst/>
              <a:cxnLst/>
              <a:rect l="l" t="t" r="r" b="b"/>
              <a:pathLst>
                <a:path w="1300480" h="277494">
                  <a:moveTo>
                    <a:pt x="129997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299972" y="277367"/>
                  </a:lnTo>
                  <a:lnTo>
                    <a:pt x="129997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5" y="2607902"/>
              <a:ext cx="208915" cy="19498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64132" y="2549779"/>
            <a:ext cx="881824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Precaución: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supervisar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continuamente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variación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comportamiento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5479" y="3133456"/>
            <a:ext cx="4555468" cy="35435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39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83370" cy="1542415"/>
            <a:chOff x="789431" y="1124085"/>
            <a:chExt cx="9183370" cy="154241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9025255" cy="379730"/>
            </a:xfrm>
            <a:custGeom>
              <a:avLst/>
              <a:gdLst/>
              <a:ahLst/>
              <a:cxnLst/>
              <a:rect l="l" t="t" r="r" b="b"/>
              <a:pathLst>
                <a:path w="9025255" h="379730">
                  <a:moveTo>
                    <a:pt x="9024874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024874" y="379475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1415"/>
              <a:ext cx="295275" cy="2952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76832" y="1527301"/>
              <a:ext cx="8796020" cy="1139190"/>
            </a:xfrm>
            <a:custGeom>
              <a:avLst/>
              <a:gdLst/>
              <a:ahLst/>
              <a:cxnLst/>
              <a:rect l="l" t="t" r="r" b="b"/>
              <a:pathLst>
                <a:path w="8796020" h="1139189">
                  <a:moveTo>
                    <a:pt x="7965313" y="759028"/>
                  </a:moveTo>
                  <a:lnTo>
                    <a:pt x="0" y="759028"/>
                  </a:lnTo>
                  <a:lnTo>
                    <a:pt x="0" y="1138809"/>
                  </a:lnTo>
                  <a:lnTo>
                    <a:pt x="7965313" y="1138809"/>
                  </a:lnTo>
                  <a:lnTo>
                    <a:pt x="7965313" y="759028"/>
                  </a:lnTo>
                  <a:close/>
                </a:path>
                <a:path w="8796020" h="1139189">
                  <a:moveTo>
                    <a:pt x="8795893" y="0"/>
                  </a:moveTo>
                  <a:lnTo>
                    <a:pt x="0" y="0"/>
                  </a:lnTo>
                  <a:lnTo>
                    <a:pt x="0" y="379476"/>
                  </a:lnTo>
                  <a:lnTo>
                    <a:pt x="0" y="758952"/>
                  </a:lnTo>
                  <a:lnTo>
                    <a:pt x="8795893" y="758952"/>
                  </a:lnTo>
                  <a:lnTo>
                    <a:pt x="8795893" y="379476"/>
                  </a:lnTo>
                  <a:lnTo>
                    <a:pt x="8795893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1147826"/>
            <a:ext cx="9037955" cy="151828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28600" indent="441325" algn="just">
              <a:lnSpc>
                <a:spcPts val="2990"/>
              </a:lnSpc>
              <a:spcBef>
                <a:spcPts val="45"/>
              </a:spcBef>
            </a:pPr>
            <a:r>
              <a:rPr sz="2600" b="1" i="1" dirty="0">
                <a:latin typeface="Arial"/>
                <a:cs typeface="Arial"/>
              </a:rPr>
              <a:t>Antes del codo de </a:t>
            </a:r>
            <a:r>
              <a:rPr sz="2600" b="1" i="1" spc="-5" dirty="0">
                <a:latin typeface="Arial"/>
                <a:cs typeface="Arial"/>
              </a:rPr>
              <a:t>ruptura, </a:t>
            </a:r>
            <a:r>
              <a:rPr sz="2600" b="1" i="1" dirty="0">
                <a:latin typeface="Arial"/>
                <a:cs typeface="Arial"/>
              </a:rPr>
              <a:t>pequeñas </a:t>
            </a:r>
            <a:r>
              <a:rPr sz="2600" b="1" i="1" spc="-5" dirty="0">
                <a:latin typeface="Arial"/>
                <a:cs typeface="Arial"/>
              </a:rPr>
              <a:t>variaciones </a:t>
            </a:r>
            <a:r>
              <a:rPr sz="2600" b="1" i="1" dirty="0">
                <a:latin typeface="Arial"/>
                <a:cs typeface="Arial"/>
              </a:rPr>
              <a:t>de 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tensión</a:t>
            </a:r>
            <a:r>
              <a:rPr sz="2600" b="1" i="1" spc="-4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implican</a:t>
            </a:r>
            <a:r>
              <a:rPr sz="2600" b="1" i="1" spc="-4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pequeñas</a:t>
            </a:r>
            <a:r>
              <a:rPr sz="2600" b="1" i="1" spc="-5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variaciones</a:t>
            </a:r>
            <a:r>
              <a:rPr sz="2600" b="1" i="1" spc="-5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-2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corriente.</a:t>
            </a:r>
            <a:r>
              <a:rPr sz="2600" b="1" i="1" spc="-5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Del </a:t>
            </a:r>
            <a:r>
              <a:rPr sz="2600" b="1" i="1" spc="-7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codo</a:t>
            </a:r>
            <a:r>
              <a:rPr sz="2600" b="1" i="1" spc="29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8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ruptura</a:t>
            </a:r>
            <a:r>
              <a:rPr sz="2600" b="1" i="1" spc="30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</a:t>
            </a:r>
            <a:r>
              <a:rPr sz="2600" b="1" i="1" spc="30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adelante,</a:t>
            </a:r>
            <a:r>
              <a:rPr sz="2600" b="1" i="1" spc="29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pequeñas</a:t>
            </a:r>
            <a:r>
              <a:rPr sz="2600" b="1" i="1" spc="32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variaciones</a:t>
            </a:r>
            <a:r>
              <a:rPr sz="2600" b="1" i="1" spc="28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endParaRPr sz="2600">
              <a:latin typeface="Arial"/>
              <a:cs typeface="Arial"/>
            </a:endParaRPr>
          </a:p>
          <a:p>
            <a:pPr marL="228600" marR="3175" algn="just">
              <a:lnSpc>
                <a:spcPts val="2910"/>
              </a:lnSpc>
            </a:pPr>
            <a:r>
              <a:rPr sz="2600" b="1" i="1" spc="-5" dirty="0">
                <a:latin typeface="Arial"/>
                <a:cs typeface="Arial"/>
              </a:rPr>
              <a:t>tensión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implican</a:t>
            </a:r>
            <a:r>
              <a:rPr sz="2600" b="1" i="1" dirty="0">
                <a:latin typeface="Arial"/>
                <a:cs typeface="Arial"/>
              </a:rPr>
              <a:t> grandes </a:t>
            </a:r>
            <a:r>
              <a:rPr sz="2600" b="1" i="1" spc="-5" dirty="0">
                <a:latin typeface="Arial"/>
                <a:cs typeface="Arial"/>
              </a:rPr>
              <a:t>variaciones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corriente.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7927" y="3065399"/>
            <a:ext cx="9025255" cy="379730"/>
            <a:chOff x="947927" y="3065399"/>
            <a:chExt cx="9025255" cy="379730"/>
          </a:xfrm>
        </p:grpSpPr>
        <p:sp>
          <p:nvSpPr>
            <p:cNvPr id="12" name="object 12"/>
            <p:cNvSpPr/>
            <p:nvPr/>
          </p:nvSpPr>
          <p:spPr>
            <a:xfrm>
              <a:off x="947927" y="3065399"/>
              <a:ext cx="9025255" cy="379730"/>
            </a:xfrm>
            <a:custGeom>
              <a:avLst/>
              <a:gdLst/>
              <a:ahLst/>
              <a:cxnLst/>
              <a:rect l="l" t="t" r="r" b="b"/>
              <a:pathLst>
                <a:path w="9025255" h="379729">
                  <a:moveTo>
                    <a:pt x="9024874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024874" y="379475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3078480"/>
              <a:ext cx="295275" cy="29591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47927" y="3065399"/>
            <a:ext cx="9025255" cy="379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955"/>
              </a:lnSpc>
              <a:tabLst>
                <a:tab pos="1249045" algn="l"/>
                <a:tab pos="1809114" algn="l"/>
                <a:tab pos="3780790" algn="l"/>
                <a:tab pos="4323080" algn="l"/>
                <a:tab pos="5452110" algn="l"/>
                <a:tab pos="7259320" algn="l"/>
                <a:tab pos="7691755" algn="l"/>
                <a:tab pos="8636000" algn="l"/>
              </a:tabLst>
            </a:pPr>
            <a:r>
              <a:rPr sz="2600" b="1" i="1" dirty="0">
                <a:latin typeface="Arial"/>
                <a:cs typeface="Arial"/>
              </a:rPr>
              <a:t>En	un	a</a:t>
            </a:r>
            <a:r>
              <a:rPr sz="2600" b="1" i="1" spc="-15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slamien</a:t>
            </a:r>
            <a:r>
              <a:rPr sz="2600" b="1" i="1" spc="-20" dirty="0">
                <a:latin typeface="Arial"/>
                <a:cs typeface="Arial"/>
              </a:rPr>
              <a:t>t</a:t>
            </a:r>
            <a:r>
              <a:rPr sz="2600" b="1" i="1" dirty="0">
                <a:latin typeface="Arial"/>
                <a:cs typeface="Arial"/>
              </a:rPr>
              <a:t>o	en	bu</a:t>
            </a:r>
            <a:r>
              <a:rPr sz="2600" b="1" i="1" spc="-1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na	</a:t>
            </a:r>
            <a:r>
              <a:rPr sz="2600" b="1" i="1" spc="-10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ondic</a:t>
            </a:r>
            <a:r>
              <a:rPr sz="2600" b="1" i="1" spc="-15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ó</a:t>
            </a:r>
            <a:r>
              <a:rPr sz="2600" b="1" i="1" spc="5" dirty="0">
                <a:latin typeface="Arial"/>
                <a:cs typeface="Arial"/>
              </a:rPr>
              <a:t>n</a:t>
            </a:r>
            <a:r>
              <a:rPr sz="2600" b="1" i="1" dirty="0">
                <a:latin typeface="Arial"/>
                <a:cs typeface="Arial"/>
              </a:rPr>
              <a:t>,	el	</a:t>
            </a:r>
            <a:r>
              <a:rPr sz="2600" b="1" i="1" spc="-10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odo	de</a:t>
            </a:r>
            <a:endParaRPr sz="2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3444875"/>
            <a:ext cx="8796020" cy="3797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spc="-5" dirty="0">
                <a:latin typeface="Arial"/>
                <a:cs typeface="Arial"/>
              </a:rPr>
              <a:t>ruptura</a:t>
            </a:r>
            <a:r>
              <a:rPr sz="2600" b="1" i="1" spc="26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se</a:t>
            </a:r>
            <a:r>
              <a:rPr sz="2600" b="1" i="1" spc="27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encuentra</a:t>
            </a:r>
            <a:r>
              <a:rPr sz="2600" b="1" i="1" spc="26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muy</a:t>
            </a:r>
            <a:r>
              <a:rPr sz="2600" b="1" i="1" spc="26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por</a:t>
            </a:r>
            <a:r>
              <a:rPr sz="2600" b="1" i="1" spc="254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encima</a:t>
            </a:r>
            <a:r>
              <a:rPr sz="2600" b="1" i="1" spc="26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6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la</a:t>
            </a:r>
            <a:r>
              <a:rPr sz="2600" b="1" i="1" spc="26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tensión</a:t>
            </a:r>
            <a:r>
              <a:rPr sz="2600" b="1" i="1" spc="254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endParaRPr sz="2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3824300"/>
            <a:ext cx="1193800" cy="38036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60"/>
              </a:lnSpc>
            </a:pPr>
            <a:r>
              <a:rPr sz="2600" b="1" i="1" dirty="0">
                <a:latin typeface="Arial"/>
                <a:cs typeface="Arial"/>
              </a:rPr>
              <a:t>prue</a:t>
            </a:r>
            <a:r>
              <a:rPr sz="2600" b="1" i="1" spc="-15" dirty="0">
                <a:latin typeface="Arial"/>
                <a:cs typeface="Arial"/>
              </a:rPr>
              <a:t>b</a:t>
            </a:r>
            <a:r>
              <a:rPr sz="2600" b="1" i="1" dirty="0">
                <a:latin typeface="Arial"/>
                <a:cs typeface="Arial"/>
              </a:rPr>
              <a:t>a.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47927" y="4583557"/>
            <a:ext cx="9025255" cy="381000"/>
            <a:chOff x="947927" y="4583557"/>
            <a:chExt cx="9025255" cy="381000"/>
          </a:xfrm>
        </p:grpSpPr>
        <p:sp>
          <p:nvSpPr>
            <p:cNvPr id="18" name="object 18"/>
            <p:cNvSpPr/>
            <p:nvPr/>
          </p:nvSpPr>
          <p:spPr>
            <a:xfrm>
              <a:off x="947927" y="4583557"/>
              <a:ext cx="9025255" cy="381000"/>
            </a:xfrm>
            <a:custGeom>
              <a:avLst/>
              <a:gdLst/>
              <a:ahLst/>
              <a:cxnLst/>
              <a:rect l="l" t="t" r="r" b="b"/>
              <a:pathLst>
                <a:path w="9025255" h="381000">
                  <a:moveTo>
                    <a:pt x="9024874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9024874" y="380999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4596130"/>
              <a:ext cx="295275" cy="29591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947927" y="4583557"/>
            <a:ext cx="9025255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En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un</a:t>
            </a:r>
            <a:r>
              <a:rPr sz="2600" b="1" i="1" spc="2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aislamiento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con</a:t>
            </a:r>
            <a:r>
              <a:rPr sz="2600" b="1" i="1" spc="2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problemas,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el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codo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ruptura</a:t>
            </a:r>
            <a:endParaRPr sz="2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40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6832" y="4964557"/>
            <a:ext cx="8796020" cy="38989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pudiera</a:t>
            </a:r>
            <a:r>
              <a:rPr sz="2600" b="1" i="1" spc="229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estar</a:t>
            </a:r>
            <a:r>
              <a:rPr sz="2600" b="1" i="1" spc="24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en</a:t>
            </a:r>
            <a:r>
              <a:rPr sz="2600" b="1" i="1" spc="23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el</a:t>
            </a:r>
            <a:r>
              <a:rPr sz="2600" b="1" i="1" spc="24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rango</a:t>
            </a:r>
            <a:r>
              <a:rPr sz="2600" b="1" i="1" spc="24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2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la</a:t>
            </a:r>
            <a:r>
              <a:rPr sz="2600" b="1" i="1" spc="24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tensión</a:t>
            </a:r>
            <a:r>
              <a:rPr sz="2600" b="1" i="1" spc="23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de</a:t>
            </a:r>
            <a:r>
              <a:rPr sz="2600" b="1" i="1" spc="23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prueba</a:t>
            </a:r>
            <a:r>
              <a:rPr sz="2600" b="1" i="1" spc="24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y</a:t>
            </a:r>
            <a:r>
              <a:rPr sz="2600" b="1" i="1" spc="229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en</a:t>
            </a:r>
            <a:endParaRPr sz="2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6832" y="5354404"/>
            <a:ext cx="8796020" cy="3695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75"/>
              </a:lnSpc>
              <a:tabLst>
                <a:tab pos="855344" algn="l"/>
                <a:tab pos="1895475" algn="l"/>
                <a:tab pos="3649979" algn="l"/>
                <a:tab pos="5184140" algn="l"/>
                <a:tab pos="5764530" algn="l"/>
                <a:tab pos="6233160" algn="l"/>
                <a:tab pos="7601584" algn="l"/>
              </a:tabLst>
            </a:pPr>
            <a:r>
              <a:rPr sz="2600" b="1" i="1" dirty="0">
                <a:latin typeface="Arial"/>
                <a:cs typeface="Arial"/>
              </a:rPr>
              <a:t>e</a:t>
            </a:r>
            <a:r>
              <a:rPr sz="2600" b="1" i="1" spc="5" dirty="0">
                <a:latin typeface="Arial"/>
                <a:cs typeface="Arial"/>
              </a:rPr>
              <a:t>s</a:t>
            </a:r>
            <a:r>
              <a:rPr sz="2600" b="1" i="1" dirty="0">
                <a:latin typeface="Arial"/>
                <a:cs typeface="Arial"/>
              </a:rPr>
              <a:t>te	</a:t>
            </a:r>
            <a:r>
              <a:rPr sz="2600" b="1" i="1" spc="-10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aso,	pe</a:t>
            </a:r>
            <a:r>
              <a:rPr sz="2600" b="1" i="1" spc="-15" dirty="0">
                <a:latin typeface="Arial"/>
                <a:cs typeface="Arial"/>
              </a:rPr>
              <a:t>q</a:t>
            </a:r>
            <a:r>
              <a:rPr sz="2600" b="1" i="1" dirty="0">
                <a:latin typeface="Arial"/>
                <a:cs typeface="Arial"/>
              </a:rPr>
              <a:t>u</a:t>
            </a:r>
            <a:r>
              <a:rPr sz="2600" b="1" i="1" spc="-2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ños	</a:t>
            </a:r>
            <a:r>
              <a:rPr sz="2600" b="1" i="1" spc="-10" dirty="0">
                <a:latin typeface="Arial"/>
                <a:cs typeface="Arial"/>
              </a:rPr>
              <a:t>c</a:t>
            </a:r>
            <a:r>
              <a:rPr sz="2600" b="1" i="1" dirty="0">
                <a:latin typeface="Arial"/>
                <a:cs typeface="Arial"/>
              </a:rPr>
              <a:t>ambi</a:t>
            </a:r>
            <a:r>
              <a:rPr sz="2600" b="1" i="1" spc="-15" dirty="0">
                <a:latin typeface="Arial"/>
                <a:cs typeface="Arial"/>
              </a:rPr>
              <a:t>o</a:t>
            </a:r>
            <a:r>
              <a:rPr sz="2600" b="1" i="1" dirty="0">
                <a:latin typeface="Arial"/>
                <a:cs typeface="Arial"/>
              </a:rPr>
              <a:t>s	</a:t>
            </a:r>
            <a:r>
              <a:rPr sz="2600" b="1" i="1" spc="-10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n	</a:t>
            </a:r>
            <a:r>
              <a:rPr sz="2600" b="1" i="1" spc="-20" dirty="0">
                <a:latin typeface="Arial"/>
                <a:cs typeface="Arial"/>
              </a:rPr>
              <a:t>l</a:t>
            </a:r>
            <a:r>
              <a:rPr sz="2600" b="1" i="1" dirty="0">
                <a:latin typeface="Arial"/>
                <a:cs typeface="Arial"/>
              </a:rPr>
              <a:t>a	t</a:t>
            </a:r>
            <a:r>
              <a:rPr sz="2600" b="1" i="1" spc="-15" dirty="0">
                <a:latin typeface="Arial"/>
                <a:cs typeface="Arial"/>
              </a:rPr>
              <a:t>e</a:t>
            </a:r>
            <a:r>
              <a:rPr sz="2600" b="1" i="1" dirty="0">
                <a:latin typeface="Arial"/>
                <a:cs typeface="Arial"/>
              </a:rPr>
              <a:t>n</a:t>
            </a:r>
            <a:r>
              <a:rPr sz="2600" b="1" i="1" spc="5" dirty="0">
                <a:latin typeface="Arial"/>
                <a:cs typeface="Arial"/>
              </a:rPr>
              <a:t>s</a:t>
            </a:r>
            <a:r>
              <a:rPr sz="2600" b="1" i="1" spc="-20" dirty="0">
                <a:latin typeface="Arial"/>
                <a:cs typeface="Arial"/>
              </a:rPr>
              <a:t>i</a:t>
            </a:r>
            <a:r>
              <a:rPr sz="2600" b="1" i="1" dirty="0">
                <a:latin typeface="Arial"/>
                <a:cs typeface="Arial"/>
              </a:rPr>
              <a:t>ón	pudie</a:t>
            </a:r>
            <a:r>
              <a:rPr sz="2600" b="1" i="1" spc="-15" dirty="0">
                <a:latin typeface="Arial"/>
                <a:cs typeface="Arial"/>
              </a:rPr>
              <a:t>r</a:t>
            </a:r>
            <a:r>
              <a:rPr sz="2600" b="1" i="1" dirty="0">
                <a:latin typeface="Arial"/>
                <a:cs typeface="Arial"/>
              </a:rPr>
              <a:t>a</a:t>
            </a:r>
            <a:endParaRPr sz="2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6832" y="5723890"/>
            <a:ext cx="6330315" cy="3797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i="1" dirty="0">
                <a:latin typeface="Arial"/>
                <a:cs typeface="Arial"/>
              </a:rPr>
              <a:t>indicar </a:t>
            </a:r>
            <a:r>
              <a:rPr sz="2600" b="1" i="1" spc="-5" dirty="0">
                <a:latin typeface="Arial"/>
                <a:cs typeface="Arial"/>
              </a:rPr>
              <a:t>grandes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cambios</a:t>
            </a:r>
            <a:r>
              <a:rPr sz="2600" b="1" i="1" spc="10" dirty="0">
                <a:latin typeface="Arial"/>
                <a:cs typeface="Arial"/>
              </a:rPr>
              <a:t> </a:t>
            </a:r>
            <a:r>
              <a:rPr sz="2600" b="1" i="1" spc="-10" dirty="0">
                <a:latin typeface="Arial"/>
                <a:cs typeface="Arial"/>
              </a:rPr>
              <a:t>de</a:t>
            </a:r>
            <a:r>
              <a:rPr sz="2600" b="1" i="1" spc="-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la</a:t>
            </a:r>
            <a:r>
              <a:rPr sz="2600" b="1" i="1" spc="1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corriente.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8523605" cy="32194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5.3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Pruebas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Corriente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Continua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para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otro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tipo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de</a:t>
            </a:r>
            <a:r>
              <a:rPr sz="2200" b="1" spc="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Aislamiento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7541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717293"/>
            <a:ext cx="881888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Aire,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SF6,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vacío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utilizados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607902"/>
            <a:ext cx="208915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52270" y="2579243"/>
            <a:ext cx="42983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básicamente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2549779"/>
            <a:ext cx="8820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45685" algn="l"/>
              </a:tabLst>
            </a:pPr>
            <a:r>
              <a:rPr sz="1900" b="1" spc="-5" dirty="0">
                <a:latin typeface="Arial"/>
                <a:cs typeface="Arial"/>
              </a:rPr>
              <a:t>Las	que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describieron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827147"/>
            <a:ext cx="68465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sólido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55609" y="2856611"/>
            <a:ext cx="1930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76832" y="3133979"/>
            <a:ext cx="4951095" cy="277495"/>
          </a:xfrm>
          <a:custGeom>
            <a:avLst/>
            <a:gdLst/>
            <a:ahLst/>
            <a:cxnLst/>
            <a:rect l="l" t="t" r="r" b="b"/>
            <a:pathLst>
              <a:path w="4951095" h="277495">
                <a:moveTo>
                  <a:pt x="4950587" y="0"/>
                </a:moveTo>
                <a:lnTo>
                  <a:pt x="0" y="0"/>
                </a:lnTo>
                <a:lnTo>
                  <a:pt x="0" y="277367"/>
                </a:lnTo>
                <a:lnTo>
                  <a:pt x="4950587" y="277367"/>
                </a:lnTo>
                <a:lnTo>
                  <a:pt x="495058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64132" y="3104514"/>
            <a:ext cx="5043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aceptación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mantenimiento.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41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53855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  <a:tabLst>
                <a:tab pos="579120" algn="l"/>
                <a:tab pos="2172335" algn="l"/>
                <a:tab pos="2682875" algn="l"/>
                <a:tab pos="4039870" algn="l"/>
                <a:tab pos="4551680" algn="l"/>
                <a:tab pos="6061075" algn="l"/>
                <a:tab pos="7535545" algn="l"/>
                <a:tab pos="8050530" algn="l"/>
              </a:tabLst>
            </a:pPr>
            <a:r>
              <a:rPr sz="2400" b="1" spc="-5" dirty="0">
                <a:latin typeface="Arial"/>
                <a:cs typeface="Arial"/>
              </a:rPr>
              <a:t>5.4	Ejec</a:t>
            </a:r>
            <a:r>
              <a:rPr sz="2400" b="1" spc="-15" dirty="0">
                <a:latin typeface="Arial"/>
                <a:cs typeface="Arial"/>
              </a:rPr>
              <a:t>u</a:t>
            </a:r>
            <a:r>
              <a:rPr sz="2400" b="1" spc="-5" dirty="0">
                <a:latin typeface="Arial"/>
                <a:cs typeface="Arial"/>
              </a:rPr>
              <a:t>ción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	P</a:t>
            </a:r>
            <a:r>
              <a:rPr sz="2400" b="1" spc="-5" dirty="0">
                <a:latin typeface="Arial"/>
                <a:cs typeface="Arial"/>
              </a:rPr>
              <a:t>rueb</a:t>
            </a:r>
            <a:r>
              <a:rPr sz="2400" b="1" spc="-15" dirty="0">
                <a:latin typeface="Arial"/>
                <a:cs typeface="Arial"/>
              </a:rPr>
              <a:t>a</a:t>
            </a:r>
            <a:r>
              <a:rPr sz="2400" b="1" spc="-5" dirty="0">
                <a:latin typeface="Arial"/>
                <a:cs typeface="Arial"/>
              </a:rPr>
              <a:t>s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C</a:t>
            </a:r>
            <a:r>
              <a:rPr sz="2400" b="1" spc="-15" dirty="0">
                <a:latin typeface="Arial"/>
                <a:cs typeface="Arial"/>
              </a:rPr>
              <a:t>o</a:t>
            </a:r>
            <a:r>
              <a:rPr sz="2400" b="1" spc="-5" dirty="0">
                <a:latin typeface="Arial"/>
                <a:cs typeface="Arial"/>
              </a:rPr>
              <a:t>rr</a:t>
            </a:r>
            <a:r>
              <a:rPr sz="2400" b="1" dirty="0">
                <a:latin typeface="Arial"/>
                <a:cs typeface="Arial"/>
              </a:rPr>
              <a:t>i</a:t>
            </a:r>
            <a:r>
              <a:rPr sz="2400" b="1" spc="-5" dirty="0">
                <a:latin typeface="Arial"/>
                <a:cs typeface="Arial"/>
              </a:rPr>
              <a:t>ente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C</a:t>
            </a:r>
            <a:r>
              <a:rPr sz="2400" b="1" spc="-15" dirty="0">
                <a:latin typeface="Arial"/>
                <a:cs typeface="Arial"/>
              </a:rPr>
              <a:t>o</a:t>
            </a:r>
            <a:r>
              <a:rPr sz="2400" b="1" dirty="0">
                <a:latin typeface="Arial"/>
                <a:cs typeface="Arial"/>
              </a:rPr>
              <a:t>nt</a:t>
            </a:r>
            <a:r>
              <a:rPr sz="2400" b="1" spc="5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nua	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	Eq</a:t>
            </a:r>
            <a:r>
              <a:rPr sz="2400" b="1" spc="-10" dirty="0">
                <a:latin typeface="Arial"/>
                <a:cs typeface="Arial"/>
              </a:rPr>
              <a:t>u</a:t>
            </a:r>
            <a:r>
              <a:rPr sz="2400" b="1" dirty="0">
                <a:latin typeface="Arial"/>
                <a:cs typeface="Arial"/>
              </a:rPr>
              <a:t>ipos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498346"/>
            <a:ext cx="1543050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Eléctrico</a:t>
            </a:r>
            <a:r>
              <a:rPr sz="2400" b="1" spc="-15" dirty="0">
                <a:latin typeface="Arial"/>
                <a:cs typeface="Arial"/>
              </a:rPr>
              <a:t>s</a:t>
            </a:r>
            <a:r>
              <a:rPr sz="2400" b="1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155147"/>
            <a:ext cx="208915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2096769"/>
            <a:ext cx="882142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457200" algn="l"/>
                <a:tab pos="1908175" algn="l"/>
                <a:tab pos="2407920" algn="l"/>
                <a:tab pos="4356100" algn="l"/>
                <a:tab pos="6290310" algn="l"/>
                <a:tab pos="6950709" algn="l"/>
                <a:tab pos="8027034" algn="l"/>
                <a:tab pos="8459470" algn="l"/>
              </a:tabLst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scribi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án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procedimient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recomen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  equipos 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subestación eléctrica.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98699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929255"/>
            <a:ext cx="54756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2600" algn="l"/>
                <a:tab pos="2052955" algn="l"/>
                <a:tab pos="3248025" algn="l"/>
                <a:tab pos="3718560" algn="l"/>
                <a:tab pos="4524375" algn="l"/>
              </a:tabLst>
            </a:pPr>
            <a:r>
              <a:rPr sz="1900" b="1" spc="-5" dirty="0">
                <a:latin typeface="Arial"/>
                <a:cs typeface="Arial"/>
              </a:rPr>
              <a:t>La	inf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tenida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17741" y="2958719"/>
            <a:ext cx="31553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11885" algn="l"/>
                <a:tab pos="1501775" algn="l"/>
                <a:tab pos="2871470" algn="l"/>
              </a:tabLst>
            </a:pP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á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esi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6832" y="3236087"/>
            <a:ext cx="79838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950085" algn="l"/>
                <a:tab pos="3414395" algn="l"/>
                <a:tab pos="4839970" algn="l"/>
                <a:tab pos="5421630" algn="l"/>
                <a:tab pos="6445250" algn="l"/>
                <a:tab pos="7172959" algn="l"/>
              </a:tabLst>
            </a:pPr>
            <a:r>
              <a:rPr sz="1900" b="1" spc="-5" dirty="0">
                <a:latin typeface="Arial"/>
                <a:cs typeface="Arial"/>
              </a:rPr>
              <a:t>mante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imie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ree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pla</a:t>
            </a:r>
            <a:r>
              <a:rPr sz="1900" b="1" spc="5" dirty="0">
                <a:latin typeface="Arial"/>
                <a:cs typeface="Arial"/>
              </a:rPr>
              <a:t>z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80981" y="3206623"/>
            <a:ext cx="6057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3065" algn="l"/>
              </a:tabLst>
            </a:pPr>
            <a:r>
              <a:rPr sz="1900" b="1" spc="-5" dirty="0">
                <a:latin typeface="Arial"/>
                <a:cs typeface="Arial"/>
              </a:rPr>
              <a:t>o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3483991"/>
            <a:ext cx="881507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1675130" algn="l"/>
                <a:tab pos="2104390" algn="l"/>
                <a:tab pos="2679700" algn="l"/>
                <a:tab pos="3027045" algn="l"/>
                <a:tab pos="3964940" algn="l"/>
                <a:tab pos="4822190" algn="l"/>
                <a:tab pos="5330825" algn="l"/>
                <a:tab pos="6818630" algn="l"/>
                <a:tab pos="8025130" algn="l"/>
                <a:tab pos="860044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ir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ergiza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iendo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  posibilidad</a:t>
            </a:r>
            <a:r>
              <a:rPr sz="1900" b="1" spc="-10" dirty="0">
                <a:latin typeface="Arial"/>
                <a:cs typeface="Arial"/>
              </a:rPr>
              <a:t> 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puesta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será </a:t>
            </a:r>
            <a:r>
              <a:rPr sz="1900" b="1" dirty="0">
                <a:latin typeface="Arial"/>
                <a:cs typeface="Arial"/>
              </a:rPr>
              <a:t>mínima.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47927" y="4345813"/>
            <a:ext cx="9025255" cy="350520"/>
            <a:chOff x="947927" y="4345813"/>
            <a:chExt cx="9025255" cy="350520"/>
          </a:xfrm>
        </p:grpSpPr>
        <p:sp>
          <p:nvSpPr>
            <p:cNvPr id="17" name="object 17"/>
            <p:cNvSpPr/>
            <p:nvPr/>
          </p:nvSpPr>
          <p:spPr>
            <a:xfrm>
              <a:off x="947927" y="4345813"/>
              <a:ext cx="9025255" cy="350520"/>
            </a:xfrm>
            <a:custGeom>
              <a:avLst/>
              <a:gdLst/>
              <a:ahLst/>
              <a:cxnLst/>
              <a:rect l="l" t="t" r="r" b="b"/>
              <a:pathLst>
                <a:path w="9025255" h="350520">
                  <a:moveTo>
                    <a:pt x="9024874" y="0"/>
                  </a:moveTo>
                  <a:lnTo>
                    <a:pt x="0" y="0"/>
                  </a:lnTo>
                  <a:lnTo>
                    <a:pt x="0" y="350519"/>
                  </a:lnTo>
                  <a:lnTo>
                    <a:pt x="9024874" y="350519"/>
                  </a:lnTo>
                  <a:lnTo>
                    <a:pt x="902487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4357370"/>
              <a:ext cx="271144" cy="27114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47927" y="4345813"/>
            <a:ext cx="9025255" cy="350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60"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Los equipos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eléctricos pueden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agruparse</a:t>
            </a:r>
            <a:r>
              <a:rPr sz="2400" b="1" i="1" spc="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en </a:t>
            </a:r>
            <a:r>
              <a:rPr sz="2400" b="1" i="1" dirty="0">
                <a:latin typeface="Arial"/>
                <a:cs typeface="Arial"/>
              </a:rPr>
              <a:t>dos</a:t>
            </a:r>
            <a:r>
              <a:rPr sz="2400" b="1" i="1" spc="-5" dirty="0">
                <a:latin typeface="Arial"/>
                <a:cs typeface="Arial"/>
              </a:rPr>
              <a:t> grandes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4696333"/>
            <a:ext cx="8796020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  <a:tabLst>
                <a:tab pos="1271905" algn="l"/>
                <a:tab pos="2662555" algn="l"/>
                <a:tab pos="3358515" algn="l"/>
                <a:tab pos="4580255" algn="l"/>
                <a:tab pos="5344795" algn="l"/>
                <a:tab pos="7328534" algn="l"/>
                <a:tab pos="7653020" algn="l"/>
                <a:tab pos="8248650" algn="l"/>
              </a:tabLst>
            </a:pPr>
            <a:r>
              <a:rPr sz="2400" b="1" i="1" spc="-5" dirty="0">
                <a:latin typeface="Arial"/>
                <a:cs typeface="Arial"/>
              </a:rPr>
              <a:t>grup</a:t>
            </a:r>
            <a:r>
              <a:rPr sz="2400" b="1" i="1" spc="-15" dirty="0">
                <a:latin typeface="Arial"/>
                <a:cs typeface="Arial"/>
              </a:rPr>
              <a:t>o</a:t>
            </a:r>
            <a:r>
              <a:rPr sz="2400" b="1" i="1" spc="-5" dirty="0">
                <a:latin typeface="Arial"/>
                <a:cs typeface="Arial"/>
              </a:rPr>
              <a:t>s,</a:t>
            </a:r>
            <a:r>
              <a:rPr sz="2400" b="1" i="1" dirty="0">
                <a:latin typeface="Arial"/>
                <a:cs typeface="Arial"/>
              </a:rPr>
              <a:t>	aq</a:t>
            </a:r>
            <a:r>
              <a:rPr sz="2400" b="1" i="1" spc="-10" dirty="0">
                <a:latin typeface="Arial"/>
                <a:cs typeface="Arial"/>
              </a:rPr>
              <a:t>u</a:t>
            </a:r>
            <a:r>
              <a:rPr sz="2400" b="1" i="1" spc="-5" dirty="0">
                <a:latin typeface="Arial"/>
                <a:cs typeface="Arial"/>
              </a:rPr>
              <a:t>ellos</a:t>
            </a:r>
            <a:r>
              <a:rPr sz="2400" b="1" i="1" dirty="0">
                <a:latin typeface="Arial"/>
                <a:cs typeface="Arial"/>
              </a:rPr>
              <a:t>	que	</a:t>
            </a:r>
            <a:r>
              <a:rPr sz="2400" b="1" i="1" spc="-5" dirty="0">
                <a:latin typeface="Arial"/>
                <a:cs typeface="Arial"/>
              </a:rPr>
              <a:t>pos</a:t>
            </a:r>
            <a:r>
              <a:rPr sz="2400" b="1" i="1" spc="-15" dirty="0">
                <a:latin typeface="Arial"/>
                <a:cs typeface="Arial"/>
              </a:rPr>
              <a:t>e</a:t>
            </a:r>
            <a:r>
              <a:rPr sz="2400" b="1" i="1" dirty="0">
                <a:latin typeface="Arial"/>
                <a:cs typeface="Arial"/>
              </a:rPr>
              <a:t>en	</a:t>
            </a:r>
            <a:r>
              <a:rPr sz="2400" b="1" i="1" spc="-5" dirty="0">
                <a:latin typeface="Arial"/>
                <a:cs typeface="Arial"/>
              </a:rPr>
              <a:t>baja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ca</a:t>
            </a:r>
            <a:r>
              <a:rPr sz="2400" b="1" i="1" spc="-15" dirty="0">
                <a:latin typeface="Arial"/>
                <a:cs typeface="Arial"/>
              </a:rPr>
              <a:t>p</a:t>
            </a:r>
            <a:r>
              <a:rPr sz="2400" b="1" i="1" spc="-5" dirty="0">
                <a:latin typeface="Arial"/>
                <a:cs typeface="Arial"/>
              </a:rPr>
              <a:t>acitancia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y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los</a:t>
            </a:r>
            <a:r>
              <a:rPr sz="2400" b="1" i="1" dirty="0">
                <a:latin typeface="Arial"/>
                <a:cs typeface="Arial"/>
              </a:rPr>
              <a:t>	que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6832" y="5046853"/>
            <a:ext cx="4302760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poseen </a:t>
            </a:r>
            <a:r>
              <a:rPr sz="2400" b="1" i="1" dirty="0">
                <a:latin typeface="Arial"/>
                <a:cs typeface="Arial"/>
              </a:rPr>
              <a:t>una alta</a:t>
            </a:r>
            <a:r>
              <a:rPr sz="2400" b="1" i="1" spc="-5" dirty="0">
                <a:latin typeface="Arial"/>
                <a:cs typeface="Arial"/>
              </a:rPr>
              <a:t> capacitancia.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7927" y="5661405"/>
            <a:ext cx="228904" cy="27736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64132" y="5631942"/>
            <a:ext cx="441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42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70557" y="5661405"/>
            <a:ext cx="53073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barras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44308" y="5631942"/>
            <a:ext cx="1936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ejemplos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47733" y="5661405"/>
            <a:ext cx="9378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6832" y="5938773"/>
            <a:ext cx="25260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02354" y="5938773"/>
            <a:ext cx="222885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1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30772" y="5938773"/>
            <a:ext cx="40424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absorción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6216116"/>
            <a:ext cx="44278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capacitiva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decrecen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muy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rápidamente.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7927" y="1147826"/>
              <a:ext cx="228904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480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20850" y="1147826"/>
            <a:ext cx="31762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simple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2939" y="1118362"/>
            <a:ext cx="3795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46566" y="1147826"/>
            <a:ext cx="1126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fi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1395730"/>
            <a:ext cx="1056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ya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78633" y="1425194"/>
            <a:ext cx="4949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estabilizará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rápidamente.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64132" y="1950466"/>
            <a:ext cx="835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3709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1473" y="1979930"/>
            <a:ext cx="36861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80770" algn="l"/>
                <a:tab pos="1663700" algn="l"/>
                <a:tab pos="2233295" algn="l"/>
              </a:tabLst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14440" y="1950466"/>
            <a:ext cx="447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3045" algn="l"/>
              </a:tabLst>
            </a:pPr>
            <a:r>
              <a:rPr sz="1900" b="1" spc="-5" dirty="0">
                <a:latin typeface="Arial"/>
                <a:cs typeface="Arial"/>
              </a:rPr>
              <a:t>,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03213" y="1979930"/>
            <a:ext cx="35699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88085" algn="l"/>
                <a:tab pos="250825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rri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crecen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2257298"/>
            <a:ext cx="13411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tamente,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05785" y="2228214"/>
            <a:ext cx="7374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difícil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obtener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lectura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estable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132" y="2505582"/>
            <a:ext cx="8159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rápi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64132" y="3060318"/>
            <a:ext cx="11671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3880" algn="l"/>
              </a:tabLst>
            </a:pPr>
            <a:r>
              <a:rPr sz="1900" b="1" spc="-5" dirty="0">
                <a:latin typeface="Arial"/>
                <a:cs typeface="Arial"/>
              </a:rPr>
              <a:t>Por	tan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70657" y="3089783"/>
            <a:ext cx="75025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33095" algn="l"/>
                <a:tab pos="1226820" algn="l"/>
                <a:tab pos="1657985" algn="l"/>
                <a:tab pos="2734310" algn="l"/>
                <a:tab pos="3836035" algn="l"/>
                <a:tab pos="4268470" algn="l"/>
                <a:tab pos="5425440" algn="l"/>
                <a:tab pos="5857875" algn="l"/>
                <a:tab pos="7067550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iere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76832" y="3367151"/>
            <a:ext cx="24142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muestren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tendencias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78478" y="3337687"/>
            <a:ext cx="63277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ocurre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7927" y="1147826"/>
            <a:ext cx="3804920" cy="32194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Transformadores.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927" y="1746758"/>
            <a:ext cx="22890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717293"/>
            <a:ext cx="6052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efectuadas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8468" y="1746758"/>
            <a:ext cx="26644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catalogadas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832" y="2024126"/>
            <a:ext cx="29756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-5" dirty="0">
                <a:latin typeface="Arial"/>
                <a:cs typeface="Arial"/>
              </a:rPr>
              <a:t> concluyentes.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46242" y="2579243"/>
            <a:ext cx="3455670" cy="277495"/>
          </a:xfrm>
          <a:custGeom>
            <a:avLst/>
            <a:gdLst/>
            <a:ahLst/>
            <a:cxnLst/>
            <a:rect l="l" t="t" r="r" b="b"/>
            <a:pathLst>
              <a:path w="3455670" h="277494">
                <a:moveTo>
                  <a:pt x="3455542" y="0"/>
                </a:moveTo>
                <a:lnTo>
                  <a:pt x="0" y="0"/>
                </a:lnTo>
                <a:lnTo>
                  <a:pt x="0" y="277367"/>
                </a:lnTo>
                <a:lnTo>
                  <a:pt x="3455542" y="277367"/>
                </a:lnTo>
                <a:lnTo>
                  <a:pt x="345554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2607902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525777" y="2856611"/>
            <a:ext cx="2964815" cy="277495"/>
          </a:xfrm>
          <a:custGeom>
            <a:avLst/>
            <a:gdLst/>
            <a:ahLst/>
            <a:cxnLst/>
            <a:rect l="l" t="t" r="r" b="b"/>
            <a:pathLst>
              <a:path w="2964815" h="277494">
                <a:moveTo>
                  <a:pt x="2964434" y="0"/>
                </a:moveTo>
                <a:lnTo>
                  <a:pt x="0" y="0"/>
                </a:lnTo>
                <a:lnTo>
                  <a:pt x="0" y="277367"/>
                </a:lnTo>
                <a:lnTo>
                  <a:pt x="2964434" y="277367"/>
                </a:lnTo>
                <a:lnTo>
                  <a:pt x="296443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64132" y="2549779"/>
            <a:ext cx="8822055" cy="14243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Proveen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devanados,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carbonización.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marL="12700" marR="5715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solicitadas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C57.12,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60076-1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62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1995,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específico 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medición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3439752"/>
            <a:ext cx="208915" cy="19498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55" y="4272195"/>
            <a:ext cx="208915" cy="19439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64132" y="4214241"/>
            <a:ext cx="39217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3250" algn="l"/>
                <a:tab pos="1395095" algn="l"/>
                <a:tab pos="1852295" algn="l"/>
              </a:tabLst>
            </a:pPr>
            <a:r>
              <a:rPr sz="1900" b="1" spc="-5" dirty="0">
                <a:latin typeface="Arial"/>
                <a:cs typeface="Arial"/>
              </a:rPr>
              <a:t>Las	fallas	en	transformadores</a:t>
            </a:r>
            <a:r>
              <a:rPr sz="1100" b="1" spc="-5" dirty="0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44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49290" y="4243704"/>
            <a:ext cx="4586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741805" algn="l"/>
                <a:tab pos="2198370" algn="l"/>
                <a:tab pos="2802890" algn="l"/>
                <a:tab pos="3459479" algn="l"/>
              </a:tabLst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eración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inci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22942" y="4314825"/>
            <a:ext cx="1631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4521073"/>
            <a:ext cx="29705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mantenimiento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predictivo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35322" y="4491609"/>
            <a:ext cx="34036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detectarla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tiempo</a:t>
            </a:r>
            <a:r>
              <a:rPr sz="1100" b="1" dirty="0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27568" y="4521073"/>
            <a:ext cx="22453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evitar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daño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4768977"/>
            <a:ext cx="1635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ocurra.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9212" y="1147826"/>
            <a:ext cx="8816340" cy="32194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  <a:tabLst>
                <a:tab pos="1228725" algn="l"/>
                <a:tab pos="1682750" algn="l"/>
                <a:tab pos="3006090" algn="l"/>
                <a:tab pos="4297045" algn="l"/>
                <a:tab pos="4921250" algn="l"/>
                <a:tab pos="6041390" algn="l"/>
                <a:tab pos="7573645" algn="l"/>
                <a:tab pos="8462010" algn="l"/>
              </a:tabLst>
            </a:pPr>
            <a:r>
              <a:rPr sz="2200" b="1" spc="-10" dirty="0">
                <a:latin typeface="Arial"/>
                <a:cs typeface="Arial"/>
              </a:rPr>
              <a:t>P</a:t>
            </a:r>
            <a:r>
              <a:rPr sz="2200" b="1" spc="-5" dirty="0">
                <a:latin typeface="Arial"/>
                <a:cs typeface="Arial"/>
              </a:rPr>
              <a:t>rueb</a:t>
            </a:r>
            <a:r>
              <a:rPr sz="2200" b="1" dirty="0">
                <a:latin typeface="Arial"/>
                <a:cs typeface="Arial"/>
              </a:rPr>
              <a:t>a</a:t>
            </a:r>
            <a:r>
              <a:rPr sz="2200" b="1" spc="-5" dirty="0">
                <a:latin typeface="Arial"/>
                <a:cs typeface="Arial"/>
              </a:rPr>
              <a:t>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corriente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continua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que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pueden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efectu</a:t>
            </a:r>
            <a:r>
              <a:rPr sz="2200" b="1" dirty="0">
                <a:latin typeface="Arial"/>
                <a:cs typeface="Arial"/>
              </a:rPr>
              <a:t>a</a:t>
            </a:r>
            <a:r>
              <a:rPr sz="2200" b="1" spc="-5" dirty="0">
                <a:latin typeface="Arial"/>
                <a:cs typeface="Arial"/>
              </a:rPr>
              <a:t>rse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sobre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un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9212" y="1469390"/>
            <a:ext cx="2002789" cy="3200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transform</a:t>
            </a:r>
            <a:r>
              <a:rPr sz="2200" b="1" spc="10" dirty="0">
                <a:latin typeface="Arial"/>
                <a:cs typeface="Arial"/>
              </a:rPr>
              <a:t>a</a:t>
            </a:r>
            <a:r>
              <a:rPr sz="2200" b="1" spc="-5" dirty="0">
                <a:latin typeface="Arial"/>
                <a:cs typeface="Arial"/>
              </a:rPr>
              <a:t>do</a:t>
            </a:r>
            <a:r>
              <a:rPr sz="2200" b="1" dirty="0">
                <a:latin typeface="Arial"/>
                <a:cs typeface="Arial"/>
              </a:rPr>
              <a:t>r</a:t>
            </a:r>
            <a:r>
              <a:rPr sz="2200" b="1" spc="-5" dirty="0">
                <a:latin typeface="Arial"/>
                <a:cs typeface="Arial"/>
              </a:rPr>
              <a:t>: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8741" y="2066798"/>
            <a:ext cx="46672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651717"/>
            <a:ext cx="208915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76832" y="2623439"/>
            <a:ext cx="78098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camino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5" dirty="0">
                <a:latin typeface="Arial"/>
                <a:cs typeface="Arial"/>
              </a:rPr>
              <a:t> 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206707"/>
            <a:ext cx="208915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4132" y="3148711"/>
            <a:ext cx="881761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474470" algn="l"/>
                <a:tab pos="2763520" algn="l"/>
                <a:tab pos="3314065" algn="l"/>
                <a:tab pos="4937760" algn="l"/>
                <a:tab pos="6240145" algn="l"/>
                <a:tab pos="7260590" algn="l"/>
                <a:tab pos="7703820" algn="l"/>
                <a:tab pos="8670925" algn="l"/>
              </a:tabLst>
            </a:pPr>
            <a:r>
              <a:rPr sz="1900" b="1" spc="-1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tempera</a:t>
            </a:r>
            <a:r>
              <a:rPr sz="1900" b="1" spc="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ura,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  tamaño del equipo.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realizarse: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038557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618741" y="4565269"/>
            <a:ext cx="449199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8741" y="4842636"/>
            <a:ext cx="492315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ensayos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rutinarios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mantenimiento,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8741" y="5120004"/>
            <a:ext cx="470852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bajo la sospecha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falla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 </a:t>
            </a:r>
            <a:r>
              <a:rPr sz="1900" b="1" spc="-5" dirty="0">
                <a:latin typeface="Arial"/>
                <a:cs typeface="Arial"/>
              </a:rPr>
              <a:t>equipo,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06041" y="5368290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7342" y="5397449"/>
            <a:ext cx="527240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después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reparar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0435" y="5980387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56512" y="5923026"/>
            <a:ext cx="882650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la </a:t>
            </a:r>
            <a:r>
              <a:rPr sz="1900" b="1" dirty="0">
                <a:latin typeface="Arial"/>
                <a:cs typeface="Arial"/>
              </a:rPr>
              <a:t>tabla</a:t>
            </a:r>
            <a:r>
              <a:rPr sz="1900" b="1" spc="-5" dirty="0">
                <a:latin typeface="Arial"/>
                <a:cs typeface="Arial"/>
              </a:rPr>
              <a:t> 1.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45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29895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Procedimiento 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671573"/>
            <a:ext cx="205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6832" y="1702562"/>
            <a:ext cx="5497830" cy="26225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No</a:t>
            </a:r>
            <a:r>
              <a:rPr sz="1800" b="1" spc="3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quite</a:t>
            </a:r>
            <a:r>
              <a:rPr sz="1800" b="1" spc="3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3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conexión</a:t>
            </a:r>
            <a:r>
              <a:rPr sz="1800" b="1" spc="3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3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tierra</a:t>
            </a:r>
            <a:r>
              <a:rPr sz="1800" b="1" spc="3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3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1784" y="1671573"/>
            <a:ext cx="3324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,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asegúrese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3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mismo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933702"/>
            <a:ext cx="4407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encuentre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efectivamente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puesto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tierra.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459863"/>
            <a:ext cx="205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832" y="2490851"/>
            <a:ext cx="2175510" cy="2641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No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efectúe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12363" y="2459863"/>
            <a:ext cx="3265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resistencia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aislamiento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52208" y="2490851"/>
            <a:ext cx="3220720" cy="2641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si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spc="1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no</a:t>
            </a:r>
            <a:r>
              <a:rPr sz="1800" b="1" spc="1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posee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2754503"/>
            <a:ext cx="3453765" cy="26225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niveles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adecuados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aceite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17846" y="2723515"/>
            <a:ext cx="5368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,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rigidez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dieléctrica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aire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menor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985642"/>
            <a:ext cx="9048750" cy="108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aceite.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Arial"/>
              <a:cs typeface="Arial"/>
            </a:endParaRPr>
          </a:p>
          <a:p>
            <a:pPr marL="241300" marR="5080" indent="-229235">
              <a:lnSpc>
                <a:spcPts val="2080"/>
              </a:lnSpc>
              <a:buFont typeface="Wingdings"/>
              <a:buChar char=""/>
              <a:tabLst>
                <a:tab pos="241935" algn="l"/>
              </a:tabLst>
            </a:pPr>
            <a:r>
              <a:rPr sz="1800" b="1" spc="-5" dirty="0">
                <a:latin typeface="Arial"/>
                <a:cs typeface="Arial"/>
              </a:rPr>
              <a:t>Desconecte</a:t>
            </a:r>
            <a:r>
              <a:rPr sz="1800" b="1" spc="30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el</a:t>
            </a:r>
            <a:r>
              <a:rPr sz="1800" b="1" spc="3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tanto</a:t>
            </a:r>
            <a:r>
              <a:rPr sz="1800" b="1" spc="3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2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lado</a:t>
            </a:r>
            <a:r>
              <a:rPr sz="1800" b="1" spc="3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3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AT,</a:t>
            </a:r>
            <a:r>
              <a:rPr sz="1800" b="1" spc="3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BT</a:t>
            </a:r>
            <a:r>
              <a:rPr sz="1800" b="1" spc="3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2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terciario,</a:t>
            </a:r>
            <a:r>
              <a:rPr sz="1800" b="1" spc="3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caso</a:t>
            </a:r>
            <a:r>
              <a:rPr sz="1800" b="1" spc="3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existir.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También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deben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ser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desconectados</a:t>
            </a:r>
            <a:r>
              <a:rPr sz="1800" b="1" dirty="0">
                <a:latin typeface="Arial"/>
                <a:cs typeface="Arial"/>
              </a:rPr>
              <a:t> 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pararrayos.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301109"/>
            <a:ext cx="205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4332097"/>
            <a:ext cx="8796020" cy="26225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Cortocircuite</a:t>
            </a:r>
            <a:r>
              <a:rPr sz="1800" b="1" spc="2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entre</a:t>
            </a:r>
            <a:r>
              <a:rPr sz="1800" b="1" spc="2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si</a:t>
            </a:r>
            <a:r>
              <a:rPr sz="1800" b="1" spc="2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2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terminales</a:t>
            </a:r>
            <a:r>
              <a:rPr sz="1800" b="1" spc="2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2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alta</a:t>
            </a:r>
            <a:r>
              <a:rPr sz="1800" b="1" spc="2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3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transformador,</a:t>
            </a:r>
            <a:r>
              <a:rPr sz="1800" b="1" spc="2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</a:t>
            </a:r>
            <a:r>
              <a:rPr sz="1800" b="1" spc="2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mismo</a:t>
            </a:r>
            <a:r>
              <a:rPr sz="1800" b="1" spc="2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debe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6832" y="4594225"/>
            <a:ext cx="5889625" cy="2641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  <a:tabLst>
                <a:tab pos="1005205" algn="l"/>
                <a:tab pos="1553210" algn="l"/>
                <a:tab pos="2025014" algn="l"/>
                <a:tab pos="3311525" algn="l"/>
                <a:tab pos="3719829" algn="l"/>
                <a:tab pos="4320540" algn="l"/>
                <a:tab pos="4589780" algn="l"/>
                <a:tab pos="5138420" algn="l"/>
                <a:tab pos="5469890" algn="l"/>
              </a:tabLst>
            </a:pPr>
            <a:r>
              <a:rPr sz="1800" b="1" spc="-5" dirty="0">
                <a:latin typeface="Arial"/>
                <a:cs typeface="Arial"/>
              </a:rPr>
              <a:t>ha</a:t>
            </a:r>
            <a:r>
              <a:rPr sz="1800" b="1" spc="-15" dirty="0">
                <a:latin typeface="Arial"/>
                <a:cs typeface="Arial"/>
              </a:rPr>
              <a:t>ce</a:t>
            </a:r>
            <a:r>
              <a:rPr sz="1800" b="1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	con	l</a:t>
            </a:r>
            <a:r>
              <a:rPr sz="1800" b="1" spc="5" dirty="0">
                <a:latin typeface="Arial"/>
                <a:cs typeface="Arial"/>
              </a:rPr>
              <a:t>o</a:t>
            </a:r>
            <a:r>
              <a:rPr sz="1800" b="1" spc="-5" dirty="0">
                <a:latin typeface="Arial"/>
                <a:cs typeface="Arial"/>
              </a:rPr>
              <a:t>s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te</a:t>
            </a:r>
            <a:r>
              <a:rPr sz="1800" b="1" spc="-15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minal</a:t>
            </a:r>
            <a:r>
              <a:rPr sz="1800" b="1" dirty="0">
                <a:latin typeface="Arial"/>
                <a:cs typeface="Arial"/>
              </a:rPr>
              <a:t>e</a:t>
            </a:r>
            <a:r>
              <a:rPr sz="1800" b="1" spc="-5" dirty="0">
                <a:latin typeface="Arial"/>
                <a:cs typeface="Arial"/>
              </a:rPr>
              <a:t>s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baja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dirty="0">
                <a:latin typeface="Arial"/>
                <a:cs typeface="Arial"/>
              </a:rPr>
              <a:t>	con	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te</a:t>
            </a:r>
            <a:r>
              <a:rPr sz="1800" b="1" spc="-15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53453" y="4563236"/>
            <a:ext cx="2930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1675" algn="l"/>
                <a:tab pos="1109980" algn="l"/>
                <a:tab pos="1772285" algn="l"/>
                <a:tab pos="2180590" algn="l"/>
              </a:tabLst>
            </a:pPr>
            <a:r>
              <a:rPr sz="1800" b="1" dirty="0">
                <a:latin typeface="Arial"/>
                <a:cs typeface="Arial"/>
              </a:rPr>
              <a:t>iario,	</a:t>
            </a:r>
            <a:r>
              <a:rPr sz="1800" b="1" spc="-5" dirty="0">
                <a:latin typeface="Arial"/>
                <a:cs typeface="Arial"/>
              </a:rPr>
              <a:t>en	caso	de	existir,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4826889"/>
            <a:ext cx="8821420" cy="8255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800" b="1" spc="-5" dirty="0">
                <a:latin typeface="Arial"/>
                <a:cs typeface="Arial"/>
              </a:rPr>
              <a:t>verificando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que</a:t>
            </a:r>
            <a:r>
              <a:rPr sz="1800" b="1" dirty="0">
                <a:latin typeface="Arial"/>
                <a:cs typeface="Arial"/>
              </a:rPr>
              <a:t> los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cables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utilizados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para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cortocircuito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encuentran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separados adecuadamente de </a:t>
            </a:r>
            <a:r>
              <a:rPr sz="1800" b="1" dirty="0">
                <a:latin typeface="Arial"/>
                <a:cs typeface="Arial"/>
              </a:rPr>
              <a:t>todas </a:t>
            </a:r>
            <a:r>
              <a:rPr sz="1800" b="1" spc="-5" dirty="0">
                <a:latin typeface="Arial"/>
                <a:cs typeface="Arial"/>
              </a:rPr>
              <a:t>las partes metálicas </a:t>
            </a:r>
            <a:r>
              <a:rPr sz="1800" b="1" dirty="0">
                <a:latin typeface="Arial"/>
                <a:cs typeface="Arial"/>
              </a:rPr>
              <a:t>o </a:t>
            </a:r>
            <a:r>
              <a:rPr sz="1800" b="1" spc="-5" dirty="0">
                <a:latin typeface="Arial"/>
                <a:cs typeface="Arial"/>
              </a:rPr>
              <a:t>puestas a tierra del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transformador.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209665" y="5909817"/>
            <a:ext cx="3365500" cy="262255"/>
          </a:xfrm>
          <a:custGeom>
            <a:avLst/>
            <a:gdLst/>
            <a:ahLst/>
            <a:cxnLst/>
            <a:rect l="l" t="t" r="r" b="b"/>
            <a:pathLst>
              <a:path w="3365500" h="262254">
                <a:moveTo>
                  <a:pt x="3365246" y="0"/>
                </a:moveTo>
                <a:lnTo>
                  <a:pt x="0" y="0"/>
                </a:lnTo>
                <a:lnTo>
                  <a:pt x="0" y="262128"/>
                </a:lnTo>
                <a:lnTo>
                  <a:pt x="3365246" y="262128"/>
                </a:lnTo>
                <a:lnTo>
                  <a:pt x="336524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271014" y="5909817"/>
            <a:ext cx="1497330" cy="26225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Me</a:t>
            </a:r>
            <a:r>
              <a:rPr sz="1800" b="1" spc="-20" dirty="0">
                <a:latin typeface="Arial"/>
                <a:cs typeface="Arial"/>
              </a:rPr>
              <a:t>g</a:t>
            </a:r>
            <a:r>
              <a:rPr sz="1800" b="1" spc="-5" dirty="0">
                <a:latin typeface="Arial"/>
                <a:cs typeface="Arial"/>
              </a:rPr>
              <a:t>aóhm</a:t>
            </a:r>
            <a:r>
              <a:rPr sz="1800" b="1" spc="-15" dirty="0">
                <a:latin typeface="Arial"/>
                <a:cs typeface="Arial"/>
              </a:rPr>
              <a:t>e</a:t>
            </a:r>
            <a:r>
              <a:rPr sz="1800" b="1" spc="-5" dirty="0">
                <a:latin typeface="Arial"/>
                <a:cs typeface="Arial"/>
              </a:rPr>
              <a:t>tro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46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5878830"/>
            <a:ext cx="8716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41935" algn="l"/>
                <a:tab pos="2896235" algn="l"/>
              </a:tabLst>
            </a:pPr>
            <a:r>
              <a:rPr sz="1800" b="1" dirty="0">
                <a:latin typeface="Arial"/>
                <a:cs typeface="Arial"/>
              </a:rPr>
              <a:t>Utilice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	con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una </a:t>
            </a:r>
            <a:r>
              <a:rPr sz="1800" b="1" spc="-5" dirty="0">
                <a:latin typeface="Arial"/>
                <a:cs typeface="Arial"/>
              </a:rPr>
              <a:t>escala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como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mínimo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20.000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Megaóhmios.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539494" y="1147826"/>
            <a:ext cx="1059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118362"/>
            <a:ext cx="7061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  <a:tab pos="1742439" algn="l"/>
              </a:tabLst>
            </a:pPr>
            <a:r>
              <a:rPr sz="1900" b="1" spc="-5" dirty="0">
                <a:latin typeface="Arial"/>
                <a:cs typeface="Arial"/>
              </a:rPr>
              <a:t>La	de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9326" y="1147826"/>
            <a:ext cx="19037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832" y="1425194"/>
            <a:ext cx="67614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25561" y="1395730"/>
            <a:ext cx="2061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discriminar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673098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mejor los resultados </a:t>
            </a:r>
            <a:r>
              <a:rPr sz="1900" b="1" spc="-10" dirty="0">
                <a:latin typeface="Arial"/>
                <a:cs typeface="Arial"/>
              </a:rPr>
              <a:t>puede </a:t>
            </a:r>
            <a:r>
              <a:rPr sz="1900" b="1" spc="-5" dirty="0">
                <a:latin typeface="Arial"/>
                <a:cs typeface="Arial"/>
              </a:rPr>
              <a:t>realizar la prueba, por lo indicado en </a:t>
            </a:r>
            <a:r>
              <a:rPr sz="1900" b="1" spc="-10" dirty="0">
                <a:latin typeface="Arial"/>
                <a:cs typeface="Arial"/>
              </a:rPr>
              <a:t>las </a:t>
            </a:r>
            <a:r>
              <a:rPr sz="1900" b="1" spc="-5" dirty="0">
                <a:latin typeface="Arial"/>
                <a:cs typeface="Arial"/>
              </a:rPr>
              <a:t>Tablas 4 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0012" y="2408162"/>
            <a:ext cx="6093287" cy="420396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47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20473" y="1164536"/>
            <a:ext cx="9114790" cy="5848350"/>
            <a:chOff x="789431" y="1124085"/>
            <a:chExt cx="9114790" cy="58483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60320" y="1147680"/>
              <a:ext cx="5571861" cy="582446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48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48055" y="1979930"/>
            <a:ext cx="4429760" cy="277495"/>
            <a:chOff x="948055" y="1979930"/>
            <a:chExt cx="4429760" cy="277495"/>
          </a:xfrm>
        </p:grpSpPr>
        <p:sp>
          <p:nvSpPr>
            <p:cNvPr id="9" name="object 9"/>
            <p:cNvSpPr/>
            <p:nvPr/>
          </p:nvSpPr>
          <p:spPr>
            <a:xfrm>
              <a:off x="1176832" y="1979930"/>
              <a:ext cx="4200525" cy="277495"/>
            </a:xfrm>
            <a:custGeom>
              <a:avLst/>
              <a:gdLst/>
              <a:ahLst/>
              <a:cxnLst/>
              <a:rect l="l" t="t" r="r" b="b"/>
              <a:pathLst>
                <a:path w="4200525" h="277494">
                  <a:moveTo>
                    <a:pt x="420039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200398" y="277367"/>
                  </a:lnTo>
                  <a:lnTo>
                    <a:pt x="420039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2009055"/>
              <a:ext cx="208915" cy="19439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64132" y="1118362"/>
            <a:ext cx="8822690" cy="170180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 tensión </a:t>
            </a:r>
            <a:r>
              <a:rPr sz="1900" b="1" spc="-10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prueba no debe superar el equivalente pico fase – fase. Es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decir,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1,41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 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5" dirty="0">
                <a:latin typeface="Arial"/>
                <a:cs typeface="Arial"/>
              </a:rPr>
              <a:t> de </a:t>
            </a:r>
            <a:r>
              <a:rPr sz="1900" b="1" spc="5" dirty="0">
                <a:latin typeface="Arial"/>
                <a:cs typeface="Arial"/>
              </a:rPr>
              <a:t>la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 </a:t>
            </a:r>
            <a:r>
              <a:rPr sz="1900" b="1" spc="-10" dirty="0">
                <a:latin typeface="Arial"/>
                <a:cs typeface="Arial"/>
              </a:rPr>
              <a:t>RMS.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>
              <a:latin typeface="Arial"/>
              <a:cs typeface="Arial"/>
            </a:endParaRPr>
          </a:p>
          <a:p>
            <a:pPr marL="12700" marR="8890" algn="just">
              <a:lnSpc>
                <a:spcPct val="9590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utilizar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nominal,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siempre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posea 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capacidad, en caso contrario debe utilizarse la tensión máxima permitida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equipo.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68322" y="3089783"/>
            <a:ext cx="27089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3395895"/>
            <a:ext cx="208915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3337687"/>
            <a:ext cx="8818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esperados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90795" y="3644519"/>
            <a:ext cx="1483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6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69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3615055"/>
            <a:ext cx="8822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975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sistemas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comprendidos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	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5666" y="3921886"/>
            <a:ext cx="19850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300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MegaOhmios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3892677"/>
            <a:ext cx="45859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05960" algn="l"/>
              </a:tabLst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tran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506552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4132" y="4448936"/>
            <a:ext cx="8822055" cy="2256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reglas:</a:t>
            </a:r>
            <a:endParaRPr sz="1900">
              <a:latin typeface="Arial"/>
              <a:cs typeface="Arial"/>
            </a:endParaRPr>
          </a:p>
          <a:p>
            <a:pPr marL="240665" marR="8255" indent="-228600">
              <a:lnSpc>
                <a:spcPts val="2180"/>
              </a:lnSpc>
              <a:spcBef>
                <a:spcPts val="10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cada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grados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temperatura,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divida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resistencia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obtenida.</a:t>
            </a:r>
            <a:endParaRPr sz="1900">
              <a:latin typeface="Arial"/>
              <a:cs typeface="Arial"/>
            </a:endParaRPr>
          </a:p>
          <a:p>
            <a:pPr marL="240665" marR="6985" indent="-228600">
              <a:lnSpc>
                <a:spcPts val="2190"/>
              </a:lnSpc>
              <a:spcBef>
                <a:spcPts val="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disminución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temperatura,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multiplique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5" dirty="0">
                <a:latin typeface="Arial"/>
                <a:cs typeface="Arial"/>
              </a:rPr>
              <a:t> de 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obtenida.</a:t>
            </a:r>
            <a:endParaRPr sz="1900">
              <a:latin typeface="Arial"/>
              <a:cs typeface="Arial"/>
            </a:endParaRPr>
          </a:p>
          <a:p>
            <a:pPr marL="240665" indent="-228600">
              <a:lnSpc>
                <a:spcPts val="2075"/>
              </a:lnSpc>
              <a:buFont typeface="Wingdings"/>
              <a:buChar char=""/>
              <a:tabLst>
                <a:tab pos="241300" algn="l"/>
                <a:tab pos="964565" algn="l"/>
                <a:tab pos="2242185" algn="l"/>
                <a:tab pos="3016885" algn="l"/>
                <a:tab pos="3500754" algn="l"/>
                <a:tab pos="4963160" algn="l"/>
                <a:tab pos="5447665" algn="l"/>
                <a:tab pos="6982459" algn="l"/>
                <a:tab pos="8041640" algn="l"/>
                <a:tab pos="8378190" algn="l"/>
              </a:tabLst>
            </a:pP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resist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  <a:p>
            <a:pPr marL="240665" marR="5080">
              <a:lnSpc>
                <a:spcPts val="2180"/>
              </a:lnSpc>
              <a:spcBef>
                <a:spcPts val="105"/>
              </a:spcBef>
            </a:pP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ºC,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favor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utilice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corrección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tabla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49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5349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Indice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Polarización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73098"/>
            <a:ext cx="1207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4270" y="1702562"/>
            <a:ext cx="386587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mantenimiento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típicas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1933" y="1673098"/>
            <a:ext cx="36626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950466"/>
            <a:ext cx="149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9070" y="1979930"/>
            <a:ext cx="25349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60571" y="2535047"/>
            <a:ext cx="5124450" cy="277495"/>
          </a:xfrm>
          <a:custGeom>
            <a:avLst/>
            <a:gdLst/>
            <a:ahLst/>
            <a:cxnLst/>
            <a:rect l="l" t="t" r="r" b="b"/>
            <a:pathLst>
              <a:path w="5124450" h="277494">
                <a:moveTo>
                  <a:pt x="5124323" y="0"/>
                </a:moveTo>
                <a:lnTo>
                  <a:pt x="0" y="0"/>
                </a:lnTo>
                <a:lnTo>
                  <a:pt x="0" y="277367"/>
                </a:lnTo>
                <a:lnTo>
                  <a:pt x="5124323" y="277367"/>
                </a:lnTo>
                <a:lnTo>
                  <a:pt x="512432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64132" y="2505582"/>
            <a:ext cx="8100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 índice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polarización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siempre</a:t>
            </a:r>
            <a:r>
              <a:rPr sz="1900" b="1" dirty="0">
                <a:latin typeface="Arial"/>
                <a:cs typeface="Arial"/>
              </a:rPr>
              <a:t> debe tener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encima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64132" y="3060318"/>
            <a:ext cx="78886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referenciales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índices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polarización,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130030" y="3089783"/>
            <a:ext cx="8432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3367151"/>
            <a:ext cx="6436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cercanos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mostrar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53908" y="3337687"/>
            <a:ext cx="23298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5835" y="3652647"/>
            <a:ext cx="6801729" cy="2846136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50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45072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Resistencia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3979798" y="1702562"/>
            <a:ext cx="4410075" cy="277495"/>
          </a:xfrm>
          <a:custGeom>
            <a:avLst/>
            <a:gdLst/>
            <a:ahLst/>
            <a:cxnLst/>
            <a:rect l="l" t="t" r="r" b="b"/>
            <a:pathLst>
              <a:path w="4410075" h="277494">
                <a:moveTo>
                  <a:pt x="4409566" y="0"/>
                </a:moveTo>
                <a:lnTo>
                  <a:pt x="0" y="0"/>
                </a:lnTo>
                <a:lnTo>
                  <a:pt x="0" y="277367"/>
                </a:lnTo>
                <a:lnTo>
                  <a:pt x="4409566" y="277367"/>
                </a:lnTo>
                <a:lnTo>
                  <a:pt x="44095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64132" y="1395730"/>
            <a:ext cx="881888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recomendada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C57.12.90-2006,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C62-1995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IEC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60076-1.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28595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29634" y="2257374"/>
            <a:ext cx="33794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228214"/>
            <a:ext cx="7949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11190" algn="l"/>
              </a:tabLst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mostrar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	referente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5382" y="2535047"/>
            <a:ext cx="258953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80" dirty="0">
                <a:latin typeface="Courier New"/>
                <a:cs typeface="Courier New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spc="5" dirty="0">
                <a:latin typeface="Arial"/>
                <a:cs typeface="Arial"/>
              </a:rPr>
              <a:t> a</a:t>
            </a:r>
            <a:r>
              <a:rPr sz="1900" b="1" spc="-5" dirty="0">
                <a:latin typeface="Arial"/>
                <a:cs typeface="Arial"/>
              </a:rPr>
              <a:t>biertos,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5382" y="2812415"/>
            <a:ext cx="303149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80" dirty="0">
                <a:latin typeface="Courier New"/>
                <a:cs typeface="Courier New"/>
              </a:rPr>
              <a:t> </a:t>
            </a:r>
            <a:r>
              <a:rPr sz="1900" b="1" spc="-1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 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05382" y="3089783"/>
            <a:ext cx="856742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70" dirty="0">
                <a:latin typeface="Courier New"/>
                <a:cs typeface="Courier New"/>
              </a:rPr>
              <a:t> </a:t>
            </a:r>
            <a:r>
              <a:rPr sz="1900" b="1" spc="-5" dirty="0">
                <a:latin typeface="Arial"/>
                <a:cs typeface="Arial"/>
              </a:rPr>
              <a:t>Mal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bobinado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33982" y="3367151"/>
            <a:ext cx="74993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05382" y="3644519"/>
            <a:ext cx="856742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62710" algn="l"/>
                <a:tab pos="2752090" algn="l"/>
                <a:tab pos="3204210" algn="l"/>
                <a:tab pos="3722370" algn="l"/>
                <a:tab pos="5379085" algn="l"/>
                <a:tab pos="5831840" algn="l"/>
                <a:tab pos="6581140" algn="l"/>
                <a:tab pos="7247890" algn="l"/>
                <a:tab pos="8061325" algn="l"/>
                <a:tab pos="8362950" algn="l"/>
              </a:tabLst>
            </a:pPr>
            <a:r>
              <a:rPr sz="1900" spc="-5" dirty="0">
                <a:latin typeface="Courier New"/>
                <a:cs typeface="Courier New"/>
              </a:rPr>
              <a:t>o</a:t>
            </a:r>
            <a:r>
              <a:rPr sz="1900" spc="-480" dirty="0">
                <a:latin typeface="Courier New"/>
                <a:cs typeface="Courier New"/>
              </a:rPr>
              <a:t> </a:t>
            </a:r>
            <a:r>
              <a:rPr sz="1900" b="1" spc="-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etec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lemas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cambiad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33982" y="3921836"/>
            <a:ext cx="3539490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cambiador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tomas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506552"/>
            <a:ext cx="208915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76832" y="4478401"/>
            <a:ext cx="81724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rue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1842" y="4478401"/>
            <a:ext cx="11525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93722" y="4448936"/>
            <a:ext cx="4026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02660" algn="l"/>
              </a:tabLst>
            </a:pP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tenimien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20333" y="4478401"/>
            <a:ext cx="30454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incipientes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65742" y="4448936"/>
            <a:ext cx="620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4726304"/>
            <a:ext cx="7543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producto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funcionamiento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338995"/>
            <a:ext cx="208915" cy="19439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3958463" y="5310504"/>
            <a:ext cx="805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4132" y="5281041"/>
            <a:ext cx="4478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703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con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05221" y="5310504"/>
            <a:ext cx="42805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0,1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1%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6832" y="5587949"/>
            <a:ext cx="83248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63242" y="5558790"/>
            <a:ext cx="2115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35830" y="5587873"/>
            <a:ext cx="24257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nunca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10%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02932" y="5558790"/>
            <a:ext cx="27324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6170887"/>
            <a:ext cx="208915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64132" y="6113475"/>
            <a:ext cx="113093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92969" y="6784035"/>
            <a:ext cx="232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51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67026" y="6142939"/>
            <a:ext cx="9378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63214" y="6113475"/>
            <a:ext cx="1319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53990" y="6142939"/>
            <a:ext cx="41109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promedio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cuatro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35973" y="6113475"/>
            <a:ext cx="1047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76832" y="1147826"/>
            <a:ext cx="44488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Vibraciones,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cortocircuitos,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corrosión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24525" y="1118362"/>
            <a:ext cx="4262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causas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debilitar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1395730"/>
            <a:ext cx="3241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4132" y="1950466"/>
            <a:ext cx="2748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11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72178" y="1979930"/>
            <a:ext cx="31140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41844" y="1950466"/>
            <a:ext cx="2842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 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2228214"/>
            <a:ext cx="3645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resistencia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devanados,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697052"/>
            <a:ext cx="208915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76832" y="4668901"/>
            <a:ext cx="188531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Versión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trifásica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3945" y="4639436"/>
            <a:ext cx="68592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ejecutar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haciendo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4916804"/>
            <a:ext cx="88049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primario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introduciendo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grupo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conexión.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529495"/>
            <a:ext cx="208915" cy="19439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76832" y="5501081"/>
            <a:ext cx="62750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19734" algn="l"/>
                <a:tab pos="2233930" algn="l"/>
                <a:tab pos="2720975" algn="l"/>
                <a:tab pos="3635375" algn="l"/>
                <a:tab pos="4471035" algn="l"/>
                <a:tab pos="4947285" algn="l"/>
              </a:tabLst>
            </a:pP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mag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etizaci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nú</a:t>
            </a:r>
            <a:r>
              <a:rPr sz="1900" b="1" spc="-5" dirty="0">
                <a:latin typeface="Arial"/>
                <a:cs typeface="Arial"/>
              </a:rPr>
              <a:t>cleo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77708" y="5471922"/>
            <a:ext cx="2407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2434" algn="l"/>
                <a:tab pos="1603375" algn="l"/>
              </a:tabLst>
            </a:pPr>
            <a:r>
              <a:rPr sz="1900" b="1" spc="-5" dirty="0">
                <a:latin typeface="Arial"/>
                <a:cs typeface="Arial"/>
              </a:rPr>
              <a:t>en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5749290"/>
            <a:ext cx="882205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(Análisis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Frecuencia,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Excitación,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etc)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b="1" spc="17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 de medición de resistencia </a:t>
            </a:r>
            <a:r>
              <a:rPr sz="1900" b="1" spc="-10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devanado debe tener </a:t>
            </a:r>
            <a:r>
              <a:rPr sz="1900" b="1" spc="-10" dirty="0">
                <a:latin typeface="Arial"/>
                <a:cs typeface="Arial"/>
              </a:rPr>
              <a:t>la </a:t>
            </a:r>
            <a:r>
              <a:rPr sz="1900" b="1" spc="-5" dirty="0">
                <a:latin typeface="Arial"/>
                <a:cs typeface="Arial"/>
              </a:rPr>
              <a:t>opción de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desmagnetización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2300" y="2534412"/>
            <a:ext cx="4253723" cy="2125979"/>
          </a:xfrm>
          <a:prstGeom prst="rect">
            <a:avLst/>
          </a:prstGeom>
        </p:spPr>
      </p:pic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52</a:t>
            </a:fld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7089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395730"/>
            <a:ext cx="66992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cotejarse,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posible,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siguientes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9212" y="1702562"/>
            <a:ext cx="638492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dados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 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9212" y="1979930"/>
            <a:ext cx="721550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registrados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9212" y="2257374"/>
            <a:ext cx="771334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dirty="0">
                <a:latin typeface="Arial"/>
                <a:cs typeface="Arial"/>
              </a:rPr>
              <a:t>promedio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9212" y="2535047"/>
            <a:ext cx="880364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Desviación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3%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mantenimiento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7761" y="2812415"/>
            <a:ext cx="311277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promedio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fases.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364233" y="3367151"/>
            <a:ext cx="10566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ari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337687"/>
            <a:ext cx="5631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16075" algn="l"/>
                <a:tab pos="2028189" algn="l"/>
                <a:tab pos="2588895" algn="l"/>
                <a:tab pos="3200400" algn="l"/>
                <a:tab pos="3761104" algn="l"/>
                <a:tab pos="4897120" algn="l"/>
                <a:tab pos="5161915" algn="l"/>
              </a:tabLst>
            </a:pPr>
            <a:r>
              <a:rPr sz="1900" b="1" spc="-5" dirty="0">
                <a:latin typeface="Arial"/>
                <a:cs typeface="Arial"/>
              </a:rPr>
              <a:t>La	de	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respe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88201" y="3367151"/>
            <a:ext cx="32848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276860" algn="l"/>
                <a:tab pos="608965" algn="l"/>
                <a:tab pos="1892935" algn="l"/>
                <a:tab pos="2305050" algn="l"/>
              </a:tabLst>
            </a:pPr>
            <a:r>
              <a:rPr sz="1900" b="1" spc="-5" dirty="0">
                <a:latin typeface="Arial"/>
                <a:cs typeface="Arial"/>
              </a:rPr>
              <a:t>o	la	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644519"/>
            <a:ext cx="16903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25598" y="3615055"/>
            <a:ext cx="2045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1945" algn="l"/>
                <a:tab pos="1750695" algn="l"/>
              </a:tabLst>
            </a:pP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1715" y="3644519"/>
            <a:ext cx="5141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15365" algn="l"/>
                <a:tab pos="3129915" algn="l"/>
                <a:tab pos="4144645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uitad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iras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rtas,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3921886"/>
            <a:ext cx="46672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cambiadores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tomas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02351" y="389267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35227" y="4448936"/>
            <a:ext cx="6944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corregidos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53</a:t>
            </a:fld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908303" y="5033136"/>
            <a:ext cx="8876030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R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Corregida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(R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medida)[1+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alpha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(T(Medida)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-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T(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 corregir)]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60701" y="5661405"/>
            <a:ext cx="3069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coeficiente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6627" y="5631942"/>
            <a:ext cx="8779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91990" algn="l"/>
              </a:tabLst>
            </a:pPr>
            <a:r>
              <a:rPr sz="1900" b="1" spc="-5" dirty="0">
                <a:latin typeface="Arial"/>
                <a:cs typeface="Arial"/>
              </a:rPr>
              <a:t>Alpha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 el	</a:t>
            </a:r>
            <a:r>
              <a:rPr sz="1900" b="1" spc="-5" dirty="0">
                <a:latin typeface="Arial"/>
                <a:cs typeface="Arial"/>
              </a:rPr>
              <a:t>del material </a:t>
            </a:r>
            <a:r>
              <a:rPr sz="1900" b="1" dirty="0">
                <a:latin typeface="Arial"/>
                <a:cs typeface="Arial"/>
              </a:rPr>
              <a:t>utilizado</a:t>
            </a:r>
            <a:r>
              <a:rPr sz="1900" b="1" spc="-5" dirty="0">
                <a:latin typeface="Arial"/>
                <a:cs typeface="Arial"/>
              </a:rPr>
              <a:t> en 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56512" y="6186627"/>
            <a:ext cx="8337550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8600">
              <a:lnSpc>
                <a:spcPts val="223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alpha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cobre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0,0040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(0,40%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20ºC)</a:t>
            </a:r>
            <a:endParaRPr sz="1900">
              <a:latin typeface="Arial"/>
              <a:cs typeface="Arial"/>
            </a:endParaRPr>
          </a:p>
          <a:p>
            <a:pPr marL="240665" indent="-228600">
              <a:lnSpc>
                <a:spcPts val="2230"/>
              </a:lnSpc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alpha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aluminio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0,0043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(0,43%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20ªC)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779509" y="1425194"/>
            <a:ext cx="1126490" cy="277495"/>
          </a:xfrm>
          <a:custGeom>
            <a:avLst/>
            <a:gdLst/>
            <a:ahLst/>
            <a:cxnLst/>
            <a:rect l="l" t="t" r="r" b="b"/>
            <a:pathLst>
              <a:path w="1126490" h="277494">
                <a:moveTo>
                  <a:pt x="1126236" y="0"/>
                </a:moveTo>
                <a:lnTo>
                  <a:pt x="0" y="0"/>
                </a:lnTo>
                <a:lnTo>
                  <a:pt x="0" y="277367"/>
                </a:lnTo>
                <a:lnTo>
                  <a:pt x="1126236" y="277367"/>
                </a:lnTo>
                <a:lnTo>
                  <a:pt x="112623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6510" y="1425194"/>
            <a:ext cx="13944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temperat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6182" y="1395730"/>
            <a:ext cx="1906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7790" y="1425194"/>
            <a:ext cx="914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rca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35878" y="1395730"/>
            <a:ext cx="4349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97177" y="1979930"/>
            <a:ext cx="11125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1950466"/>
            <a:ext cx="3966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1145" algn="l"/>
              </a:tabLst>
            </a:pPr>
            <a:r>
              <a:rPr sz="1900" b="1" spc="-5" dirty="0">
                <a:latin typeface="Arial"/>
                <a:cs typeface="Arial"/>
              </a:rPr>
              <a:t>La	puede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ocasionar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8207" y="1979930"/>
            <a:ext cx="1422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dismin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34709" y="1950466"/>
            <a:ext cx="5753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63105" y="1979930"/>
            <a:ext cx="100774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25206" y="1950466"/>
            <a:ext cx="1297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026" y="1979930"/>
            <a:ext cx="5067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taps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228214"/>
            <a:ext cx="9047480" cy="114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mayoría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solventado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operando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54</a:t>
            </a:fld>
            <a:endParaRPr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8246109" cy="32194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Subestaciones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Eléctricas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del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Tipo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Metal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Enclosure.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27964" y="1469164"/>
            <a:ext cx="6745365" cy="5121049"/>
            <a:chOff x="2268744" y="1469164"/>
            <a:chExt cx="6204585" cy="472630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0380" y="1469164"/>
              <a:ext cx="4594381" cy="22630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8744" y="3735324"/>
              <a:ext cx="6204498" cy="245986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55</a:t>
            </a:fld>
            <a:endParaRPr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63165"/>
            <a:chOff x="789431" y="1124085"/>
            <a:chExt cx="9114790" cy="24631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28676" y="1147609"/>
              <a:ext cx="7027242" cy="243927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393060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3872865"/>
            <a:ext cx="904621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recomendadas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NEMA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ATS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2009, son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 siguientes: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56</a:t>
            </a:fld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1397761" y="4734433"/>
            <a:ext cx="481647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85061" y="4982336"/>
            <a:ext cx="21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361" y="5011801"/>
            <a:ext cx="3258820" cy="2794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dirty="0">
                <a:latin typeface="Arial"/>
                <a:cs typeface="Arial"/>
              </a:rPr>
              <a:t>Alto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4587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673098"/>
            <a:ext cx="76981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subestaciones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conformadas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761" y="1979930"/>
            <a:ext cx="1031875" cy="29464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2274138"/>
            <a:ext cx="3272790" cy="29337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2567051"/>
            <a:ext cx="3420110" cy="29464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761" y="2861183"/>
            <a:ext cx="3663950" cy="29464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7761" y="3155315"/>
            <a:ext cx="1797050" cy="29464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inter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97761" y="3449447"/>
            <a:ext cx="2496820" cy="292735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sistemas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control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97761" y="3742004"/>
            <a:ext cx="2200910" cy="29464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265"/>
              </a:lnSpc>
              <a:buFont typeface="Symbol"/>
              <a:buChar char="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protecciones.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4313809"/>
            <a:ext cx="228600" cy="27736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298190" y="4313809"/>
            <a:ext cx="7658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284345"/>
            <a:ext cx="47961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8010" algn="l"/>
              </a:tabLst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	,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11901" y="4313809"/>
            <a:ext cx="2434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33409" y="4284345"/>
            <a:ext cx="17500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4591177"/>
            <a:ext cx="43732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08219" y="4561713"/>
            <a:ext cx="2188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recogiendo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spc="-5" dirty="0">
                <a:latin typeface="Arial"/>
                <a:cs typeface="Arial"/>
              </a:rPr>
              <a:t> 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53832" y="4591177"/>
            <a:ext cx="24193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4868545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45143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5394198"/>
            <a:ext cx="1202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8790" algn="l"/>
              </a:tabLst>
            </a:pPr>
            <a:r>
              <a:rPr sz="1900" b="1" spc="-5" dirty="0">
                <a:latin typeface="Arial"/>
                <a:cs typeface="Arial"/>
              </a:rPr>
              <a:t>Se	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98445" y="5423357"/>
            <a:ext cx="608647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725295" algn="l"/>
                <a:tab pos="2232660" algn="l"/>
                <a:tab pos="3020060" algn="l"/>
                <a:tab pos="3621404" algn="l"/>
                <a:tab pos="4087495" algn="l"/>
                <a:tab pos="4888865" algn="l"/>
              </a:tabLst>
            </a:pPr>
            <a:r>
              <a:rPr sz="1900" b="1" spc="-1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ort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fases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15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meti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44306" y="5394198"/>
            <a:ext cx="1440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8135" algn="l"/>
                <a:tab pos="1292860" algn="l"/>
              </a:tabLst>
            </a:pPr>
            <a:r>
              <a:rPr sz="1900" b="1" spc="-5" dirty="0">
                <a:latin typeface="Arial"/>
                <a:cs typeface="Arial"/>
              </a:rPr>
              <a:t>a	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5701029"/>
            <a:ext cx="474980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conectárlas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51957" y="5671566"/>
            <a:ext cx="1297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670169" y="6257239"/>
            <a:ext cx="617220" cy="277495"/>
          </a:xfrm>
          <a:custGeom>
            <a:avLst/>
            <a:gdLst/>
            <a:ahLst/>
            <a:cxnLst/>
            <a:rect l="l" t="t" r="r" b="b"/>
            <a:pathLst>
              <a:path w="617220" h="277495">
                <a:moveTo>
                  <a:pt x="617220" y="0"/>
                </a:moveTo>
                <a:lnTo>
                  <a:pt x="0" y="0"/>
                </a:lnTo>
                <a:lnTo>
                  <a:pt x="0" y="277368"/>
                </a:lnTo>
                <a:lnTo>
                  <a:pt x="617220" y="277368"/>
                </a:lnTo>
                <a:lnTo>
                  <a:pt x="6172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285187"/>
            <a:ext cx="208914" cy="194987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2168905" y="6257239"/>
            <a:ext cx="9925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57</a:t>
            </a:fld>
            <a:endParaRPr dirty="0"/>
          </a:p>
        </p:txBody>
      </p:sp>
      <p:sp>
        <p:nvSpPr>
          <p:cNvPr id="33" name="object 33"/>
          <p:cNvSpPr txBox="1"/>
          <p:nvPr/>
        </p:nvSpPr>
        <p:spPr>
          <a:xfrm>
            <a:off x="935227" y="6227775"/>
            <a:ext cx="2814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9235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04539" y="6257239"/>
            <a:ext cx="1049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cada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07407" y="6227775"/>
            <a:ext cx="1459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62000" y="1123874"/>
            <a:ext cx="9146540" cy="301625"/>
            <a:chOff x="762000" y="1123874"/>
            <a:chExt cx="91465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38265" y="1147826"/>
              <a:ext cx="917575" cy="277495"/>
            </a:xfrm>
            <a:custGeom>
              <a:avLst/>
              <a:gdLst/>
              <a:ahLst/>
              <a:cxnLst/>
              <a:rect l="l" t="t" r="r" b="b"/>
              <a:pathLst>
                <a:path w="917575" h="277494">
                  <a:moveTo>
                    <a:pt x="917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917447" y="277367"/>
                  </a:lnTo>
                  <a:lnTo>
                    <a:pt x="917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659633" y="1147826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7900" y="1118362"/>
            <a:ext cx="8652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28265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	según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período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07626" y="1147826"/>
            <a:ext cx="2654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20" dirty="0">
                <a:latin typeface="Arial"/>
                <a:cs typeface="Arial"/>
              </a:rPr>
              <a:t>60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90600" y="1425194"/>
            <a:ext cx="1142365" cy="277495"/>
          </a:xfrm>
          <a:custGeom>
            <a:avLst/>
            <a:gdLst/>
            <a:ahLst/>
            <a:cxnLst/>
            <a:rect l="l" t="t" r="r" b="b"/>
            <a:pathLst>
              <a:path w="1142364" h="277494">
                <a:moveTo>
                  <a:pt x="1141780" y="0"/>
                </a:moveTo>
                <a:lnTo>
                  <a:pt x="0" y="0"/>
                </a:lnTo>
                <a:lnTo>
                  <a:pt x="0" y="277367"/>
                </a:lnTo>
                <a:lnTo>
                  <a:pt x="1141780" y="277367"/>
                </a:lnTo>
                <a:lnTo>
                  <a:pt x="114178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77900" y="1395730"/>
            <a:ext cx="5777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segundos,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1887" y="1784565"/>
            <a:ext cx="5514839" cy="4913802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58</a:t>
            </a:fld>
            <a:endParaRPr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41374" y="1147826"/>
            <a:ext cx="35134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obtener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9046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18279" algn="l"/>
              </a:tabLst>
            </a:pPr>
            <a:r>
              <a:rPr sz="1900" b="1" spc="-5" dirty="0">
                <a:latin typeface="Arial"/>
                <a:cs typeface="Arial"/>
              </a:rPr>
              <a:t>Se	de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debido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395730"/>
            <a:ext cx="65951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muchos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caminos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que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84313" y="1425194"/>
            <a:ext cx="23888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debido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702562"/>
            <a:ext cx="11785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polvo.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47927" y="2257374"/>
            <a:ext cx="220853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43757" y="2228214"/>
            <a:ext cx="4295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buena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49260" y="2257374"/>
            <a:ext cx="24237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limpieza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2535047"/>
            <a:ext cx="805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40154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060318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59128" y="3089783"/>
            <a:ext cx="10871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16810" y="3060318"/>
            <a:ext cx="32143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08269" y="3089783"/>
            <a:ext cx="8001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79489" y="3060318"/>
            <a:ext cx="579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30744" y="3089783"/>
            <a:ext cx="13017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mpara</a:t>
            </a:r>
            <a:r>
              <a:rPr sz="1900" b="1" spc="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16442" y="3089783"/>
            <a:ext cx="13563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3367151"/>
            <a:ext cx="12211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históric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23261" y="3337687"/>
            <a:ext cx="38296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obtenidos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 anteriores.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35227" y="3892677"/>
            <a:ext cx="34975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Todos los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88815" y="3921836"/>
            <a:ext cx="17335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°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76213" y="3892677"/>
            <a:ext cx="1459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centígrados.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9327" y="4755769"/>
            <a:ext cx="332612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Alto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35227" y="5281041"/>
            <a:ext cx="2459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mite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rminar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34207" y="5310504"/>
            <a:ext cx="44259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97748" y="5281041"/>
            <a:ext cx="2086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935227" y="5836158"/>
            <a:ext cx="2595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59</a:t>
            </a:fld>
            <a:endParaRPr dirty="0"/>
          </a:p>
        </p:txBody>
      </p:sp>
      <p:sp>
        <p:nvSpPr>
          <p:cNvPr id="40" name="object 40"/>
          <p:cNvSpPr txBox="1"/>
          <p:nvPr/>
        </p:nvSpPr>
        <p:spPr>
          <a:xfrm>
            <a:off x="3594227" y="5865622"/>
            <a:ext cx="40697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extraídos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25536" y="5836158"/>
            <a:ext cx="10134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800845" y="5865622"/>
            <a:ext cx="11722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7927" y="6142939"/>
            <a:ext cx="1356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58898" y="6113475"/>
            <a:ext cx="3495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similares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10960" y="6142939"/>
            <a:ext cx="8991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97420" y="611347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4900" y="1281894"/>
            <a:ext cx="6053830" cy="551710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60</a:t>
            </a:fld>
            <a:endParaRPr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541395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Interruptores.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741" y="1775714"/>
            <a:ext cx="43592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359575"/>
            <a:ext cx="208915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2301367"/>
            <a:ext cx="882015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aplicado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barras 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período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tiempo,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posición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abierto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cerrado.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468962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978405" y="3440303"/>
            <a:ext cx="12458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1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3410839"/>
            <a:ext cx="3462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12645" algn="l"/>
              </a:tabLst>
            </a:pPr>
            <a:r>
              <a:rPr sz="1900" b="1" spc="-5" dirty="0">
                <a:latin typeface="Arial"/>
                <a:cs typeface="Arial"/>
              </a:rPr>
              <a:t>Con el	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80839" y="3440303"/>
            <a:ext cx="52920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abierto,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dirty="0">
                <a:latin typeface="Arial"/>
                <a:cs typeface="Arial"/>
              </a:rPr>
              <a:t> 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6832" y="3717671"/>
            <a:ext cx="8570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resto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27514" y="368820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3965829"/>
            <a:ext cx="58305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conectan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tierra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578307"/>
            <a:ext cx="208915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176832" y="4550029"/>
            <a:ext cx="8305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Repetir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31822" y="4520565"/>
            <a:ext cx="2306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2460" algn="l"/>
              </a:tabLst>
            </a:pPr>
            <a:r>
              <a:rPr sz="1900" b="1" spc="-5" dirty="0">
                <a:latin typeface="Arial"/>
                <a:cs typeface="Arial"/>
              </a:rPr>
              <a:t>este	procedimiento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65015" y="4550029"/>
            <a:ext cx="34588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45160" algn="l"/>
                <a:tab pos="1330960" algn="l"/>
                <a:tab pos="1910080" algn="l"/>
                <a:tab pos="2328545" algn="l"/>
                <a:tab pos="2812415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48066" y="4520565"/>
            <a:ext cx="1838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77010" algn="l"/>
              </a:tabLst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4797933"/>
            <a:ext cx="2532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73219" y="5383733"/>
            <a:ext cx="883919" cy="278130"/>
          </a:xfrm>
          <a:custGeom>
            <a:avLst/>
            <a:gdLst/>
            <a:ahLst/>
            <a:cxnLst/>
            <a:rect l="l" t="t" r="r" b="b"/>
            <a:pathLst>
              <a:path w="883920" h="278129">
                <a:moveTo>
                  <a:pt x="883920" y="0"/>
                </a:moveTo>
                <a:lnTo>
                  <a:pt x="0" y="0"/>
                </a:lnTo>
                <a:lnTo>
                  <a:pt x="0" y="277672"/>
                </a:lnTo>
                <a:lnTo>
                  <a:pt x="883920" y="277672"/>
                </a:lnTo>
                <a:lnTo>
                  <a:pt x="8839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412062"/>
            <a:ext cx="208915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975357" y="5383733"/>
            <a:ext cx="12331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61</a:t>
            </a:fld>
            <a:endParaRPr dirty="0"/>
          </a:p>
        </p:txBody>
      </p:sp>
      <p:sp>
        <p:nvSpPr>
          <p:cNvPr id="26" name="object 26"/>
          <p:cNvSpPr txBox="1"/>
          <p:nvPr/>
        </p:nvSpPr>
        <p:spPr>
          <a:xfrm>
            <a:off x="1164132" y="5354573"/>
            <a:ext cx="8820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7565" algn="l"/>
              </a:tabLst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cerrado,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cortocircuitar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4132" y="5631942"/>
            <a:ext cx="882142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otro de su propia fase, inyecte </a:t>
            </a:r>
            <a:r>
              <a:rPr sz="1900" b="1" spc="-10" dirty="0">
                <a:latin typeface="Arial"/>
                <a:cs typeface="Arial"/>
              </a:rPr>
              <a:t>AT </a:t>
            </a:r>
            <a:r>
              <a:rPr sz="1900" b="1" dirty="0">
                <a:latin typeface="Arial"/>
                <a:cs typeface="Arial"/>
              </a:rPr>
              <a:t>en </a:t>
            </a:r>
            <a:r>
              <a:rPr sz="1900" b="1" spc="-5" dirty="0">
                <a:latin typeface="Arial"/>
                <a:cs typeface="Arial"/>
              </a:rPr>
              <a:t>esta fase con el resto de los polos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conectados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del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 </a:t>
            </a:r>
            <a:r>
              <a:rPr sz="1900" b="1" dirty="0">
                <a:latin typeface="Arial"/>
                <a:cs typeface="Arial"/>
              </a:rPr>
              <a:t>fases</a:t>
            </a:r>
            <a:r>
              <a:rPr sz="1900" b="1" spc="-5" dirty="0">
                <a:latin typeface="Arial"/>
                <a:cs typeface="Arial"/>
              </a:rPr>
              <a:t> 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178475"/>
            <a:ext cx="208915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76832" y="1147826"/>
            <a:ext cx="879602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latin typeface="Arial"/>
                <a:cs typeface="Arial"/>
              </a:rPr>
              <a:t>El</a:t>
            </a:r>
            <a:r>
              <a:rPr sz="1900" b="1" i="1" spc="19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resultado</a:t>
            </a:r>
            <a:r>
              <a:rPr sz="1900" b="1" i="1" spc="19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r>
              <a:rPr sz="1900" b="1" i="1" spc="19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esta</a:t>
            </a:r>
            <a:r>
              <a:rPr sz="1900" b="1" i="1" spc="18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prueba</a:t>
            </a:r>
            <a:r>
              <a:rPr sz="1900" b="1" i="1" spc="19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tiene</a:t>
            </a:r>
            <a:r>
              <a:rPr sz="1900" b="1" i="1" spc="19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utilidad</a:t>
            </a:r>
            <a:r>
              <a:rPr sz="1900" b="1" i="1" spc="19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si</a:t>
            </a:r>
            <a:r>
              <a:rPr sz="1900" b="1" i="1" spc="19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</a:t>
            </a:r>
            <a:r>
              <a:rPr sz="1900" b="1" i="1" spc="19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compara</a:t>
            </a:r>
            <a:r>
              <a:rPr sz="1900" b="1" i="1" spc="24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con</a:t>
            </a:r>
            <a:r>
              <a:rPr sz="1900" b="1" i="1" spc="19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resultados</a:t>
            </a:r>
            <a:r>
              <a:rPr sz="1900" b="1" i="1" spc="19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6832" y="1425194"/>
            <a:ext cx="224091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spc="-5" dirty="0">
                <a:latin typeface="Arial"/>
                <a:cs typeface="Arial"/>
              </a:rPr>
              <a:t>pruebas</a:t>
            </a:r>
            <a:r>
              <a:rPr sz="1900" b="1" i="1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anteriores.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1979930"/>
            <a:ext cx="2347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 DC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505582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1977" y="2535047"/>
            <a:ext cx="13563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76701" y="2505582"/>
            <a:ext cx="534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29863" y="2535047"/>
            <a:ext cx="9271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4819" y="2505582"/>
            <a:ext cx="19900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2770" algn="l"/>
                <a:tab pos="1547495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ean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84796" y="2535047"/>
            <a:ext cx="11804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ructura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95818" y="2535047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45930" y="2505582"/>
            <a:ext cx="6388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815" algn="l"/>
              </a:tabLst>
            </a:pPr>
            <a:r>
              <a:rPr sz="1900" b="1" spc="-5" dirty="0">
                <a:latin typeface="Arial"/>
                <a:cs typeface="Arial"/>
              </a:rPr>
              <a:t>en	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832" y="2812415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91485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395895"/>
            <a:ext cx="208915" cy="19439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579117" y="3367151"/>
            <a:ext cx="25228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132" y="3337687"/>
            <a:ext cx="88169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33395" algn="l"/>
              </a:tabLst>
            </a:pPr>
            <a:r>
              <a:rPr sz="1900" b="1" spc="-5" dirty="0">
                <a:latin typeface="Arial"/>
                <a:cs typeface="Arial"/>
              </a:rPr>
              <a:t>En	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distribución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estructura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4132" y="3615055"/>
            <a:ext cx="5043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formada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compuestos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90436" y="3644519"/>
            <a:ext cx="36823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poseen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amplia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variedad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76832" y="3921836"/>
            <a:ext cx="2854960" cy="278130"/>
          </a:xfrm>
          <a:custGeom>
            <a:avLst/>
            <a:gdLst/>
            <a:ahLst/>
            <a:cxnLst/>
            <a:rect l="l" t="t" r="r" b="b"/>
            <a:pathLst>
              <a:path w="2854960" h="278129">
                <a:moveTo>
                  <a:pt x="2854706" y="0"/>
                </a:moveTo>
                <a:lnTo>
                  <a:pt x="0" y="0"/>
                </a:lnTo>
                <a:lnTo>
                  <a:pt x="0" y="277672"/>
                </a:lnTo>
                <a:lnTo>
                  <a:pt x="2854706" y="277672"/>
                </a:lnTo>
                <a:lnTo>
                  <a:pt x="285470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64132" y="3892677"/>
            <a:ext cx="8818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características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eléctricas.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consultar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506552"/>
            <a:ext cx="208915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164132" y="4448936"/>
            <a:ext cx="3061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see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67834" y="4478401"/>
            <a:ext cx="57054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botellas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176832" y="4755769"/>
            <a:ext cx="965200" cy="277495"/>
          </a:xfrm>
          <a:custGeom>
            <a:avLst/>
            <a:gdLst/>
            <a:ahLst/>
            <a:cxnLst/>
            <a:rect l="l" t="t" r="r" b="b"/>
            <a:pathLst>
              <a:path w="965200" h="277495">
                <a:moveTo>
                  <a:pt x="964691" y="0"/>
                </a:moveTo>
                <a:lnTo>
                  <a:pt x="0" y="0"/>
                </a:lnTo>
                <a:lnTo>
                  <a:pt x="0" y="277368"/>
                </a:lnTo>
                <a:lnTo>
                  <a:pt x="964691" y="277368"/>
                </a:lnTo>
                <a:lnTo>
                  <a:pt x="96469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164132" y="4726304"/>
            <a:ext cx="6460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vacío,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62</a:t>
            </a:fld>
            <a:endParaRPr dirty="0"/>
          </a:p>
        </p:txBody>
      </p:sp>
      <p:sp>
        <p:nvSpPr>
          <p:cNvPr id="33" name="object 33"/>
          <p:cNvSpPr txBox="1"/>
          <p:nvPr/>
        </p:nvSpPr>
        <p:spPr>
          <a:xfrm>
            <a:off x="1847342" y="5310504"/>
            <a:ext cx="8125459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17,5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75942" y="5587949"/>
            <a:ext cx="71056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47342" y="6142939"/>
            <a:ext cx="8125459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27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kV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probar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45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75942" y="6420307"/>
            <a:ext cx="416559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DC.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41052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950466"/>
            <a:ext cx="5751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Solicitada por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ANSI/IEEE C37.09,</a:t>
            </a:r>
            <a:r>
              <a:rPr sz="1900" b="1" dirty="0">
                <a:latin typeface="Arial"/>
                <a:cs typeface="Arial"/>
              </a:rPr>
              <a:t> IEC 62271-100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47927" y="2535047"/>
            <a:ext cx="3830954" cy="277495"/>
            <a:chOff x="947927" y="2535047"/>
            <a:chExt cx="3830954" cy="277495"/>
          </a:xfrm>
        </p:grpSpPr>
        <p:sp>
          <p:nvSpPr>
            <p:cNvPr id="10" name="object 10"/>
            <p:cNvSpPr/>
            <p:nvPr/>
          </p:nvSpPr>
          <p:spPr>
            <a:xfrm>
              <a:off x="947927" y="2535047"/>
              <a:ext cx="3830954" cy="277495"/>
            </a:xfrm>
            <a:custGeom>
              <a:avLst/>
              <a:gdLst/>
              <a:ahLst/>
              <a:cxnLst/>
              <a:rect l="l" t="t" r="r" b="b"/>
              <a:pathLst>
                <a:path w="3830954" h="277494">
                  <a:moveTo>
                    <a:pt x="3830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830447" y="277367"/>
                  </a:lnTo>
                  <a:lnTo>
                    <a:pt x="3830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8054" y="2549525"/>
              <a:ext cx="208915" cy="20891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947927" y="2535047"/>
            <a:ext cx="3830954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puente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Kelvin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47971" y="2505582"/>
            <a:ext cx="5132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(ver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figura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13)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diseñado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especialmente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98346" y="2812415"/>
            <a:ext cx="1059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2782950"/>
            <a:ext cx="180911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13205" algn="l"/>
              </a:tabLst>
            </a:pP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80257" y="2812415"/>
            <a:ext cx="44786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resistencias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debajo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Ohmios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67625" y="2782950"/>
            <a:ext cx="2313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ya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4132" y="3060318"/>
            <a:ext cx="88220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inyectada,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conocida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equipo,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caída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voltímetro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615055"/>
            <a:ext cx="7434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impedancia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entrada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grande.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63685" y="3644519"/>
            <a:ext cx="1322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ley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Ohm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132" y="3892677"/>
            <a:ext cx="1071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0826" y="3921836"/>
            <a:ext cx="525843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calcular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6300" y="4198683"/>
            <a:ext cx="6261979" cy="2788345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63</a:t>
            </a:fld>
            <a:endParaRPr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53666" y="1147826"/>
            <a:ext cx="9359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rificar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118362"/>
            <a:ext cx="2229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14855" algn="l"/>
              </a:tabLst>
            </a:pPr>
            <a:r>
              <a:rPr sz="1900" b="1" spc="-5" dirty="0">
                <a:latin typeface="Arial"/>
                <a:cs typeface="Arial"/>
              </a:rPr>
              <a:t>Permite	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0783" y="1147826"/>
            <a:ext cx="56915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contactos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estacionarios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móviles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9250" y="1118362"/>
            <a:ext cx="745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1395730"/>
            <a:ext cx="882015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interruptores, estos contactos están fabricados de materiales resistentes 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arcos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 nominal 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4132" y="2505582"/>
            <a:ext cx="1978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06750" y="2535047"/>
            <a:ext cx="6765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trata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verdadero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6832" y="2812415"/>
            <a:ext cx="11417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71089" y="2782950"/>
            <a:ext cx="1740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3395895"/>
            <a:ext cx="208915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64132" y="333768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77594" y="3367151"/>
            <a:ext cx="53289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totalmente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lisa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93432" y="3337687"/>
            <a:ext cx="30937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microscópico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132" y="3615055"/>
            <a:ext cx="2650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78230" algn="l"/>
                <a:tab pos="230251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0" dirty="0">
                <a:latin typeface="Arial"/>
                <a:cs typeface="Arial"/>
              </a:rPr>
              <a:t>r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11803" y="3644519"/>
            <a:ext cx="50698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40839" algn="l"/>
                <a:tab pos="3027680" algn="l"/>
                <a:tab pos="3520440" algn="l"/>
                <a:tab pos="3928745" algn="l"/>
              </a:tabLst>
            </a:pPr>
            <a:r>
              <a:rPr sz="1900" b="1" spc="-5" dirty="0">
                <a:latin typeface="Arial"/>
                <a:cs typeface="Arial"/>
              </a:rPr>
              <a:t>ru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existen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rficie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068561" y="3615055"/>
            <a:ext cx="916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6385" algn="l"/>
              </a:tabLst>
            </a:pPr>
            <a:r>
              <a:rPr sz="1900" b="1" spc="-5" dirty="0">
                <a:latin typeface="Arial"/>
                <a:cs typeface="Arial"/>
              </a:rPr>
              <a:t>,	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4132" y="3892677"/>
            <a:ext cx="38538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60245" algn="l"/>
                <a:tab pos="2406650" algn="l"/>
              </a:tabLst>
            </a:pPr>
            <a:r>
              <a:rPr sz="1900" b="1" spc="-5" dirty="0">
                <a:latin typeface="Arial"/>
                <a:cs typeface="Arial"/>
              </a:rPr>
              <a:t>imperfecciones	se	incrementan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74107" y="3892677"/>
            <a:ext cx="833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976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74613" y="3921836"/>
            <a:ext cx="3354704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223645" algn="l"/>
                <a:tab pos="1683385" algn="l"/>
                <a:tab pos="2210435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16618" y="3892677"/>
            <a:ext cx="469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7175" algn="l"/>
              </a:tabLst>
            </a:pPr>
            <a:r>
              <a:rPr sz="1900" b="1" spc="-5" dirty="0">
                <a:latin typeface="Arial"/>
                <a:cs typeface="Arial"/>
              </a:rPr>
              <a:t>,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832" y="4199509"/>
            <a:ext cx="112776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x</a:t>
            </a:r>
            <a:r>
              <a:rPr sz="1900" b="1" spc="-5" dirty="0">
                <a:latin typeface="Arial"/>
                <a:cs typeface="Arial"/>
              </a:rPr>
              <a:t>idaci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77185" y="4170045"/>
            <a:ext cx="76092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(por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contaminación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elemento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aislante,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SF6,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Aceite,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etc)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6832" y="4478401"/>
            <a:ext cx="8718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fricci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01342" y="4448936"/>
            <a:ext cx="788098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(si 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área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contacto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-5" dirty="0">
                <a:latin typeface="Arial"/>
                <a:cs typeface="Arial"/>
              </a:rPr>
              <a:t> cierre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 siempre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64132" y="4726304"/>
            <a:ext cx="1204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338995"/>
            <a:ext cx="208915" cy="19439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164132" y="5281041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76654" y="5310504"/>
            <a:ext cx="8401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11546" y="5310504"/>
            <a:ext cx="1249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rregi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70733" y="5281041"/>
            <a:ext cx="4158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56025" algn="l"/>
              </a:tabLst>
            </a:pP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idos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82689" y="5310504"/>
            <a:ext cx="13950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893392"/>
            <a:ext cx="208915" cy="19498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1742185" y="5865622"/>
            <a:ext cx="8540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64</a:t>
            </a:fld>
            <a:endParaRPr dirty="0"/>
          </a:p>
        </p:txBody>
      </p:sp>
      <p:sp>
        <p:nvSpPr>
          <p:cNvPr id="42" name="object 42"/>
          <p:cNvSpPr txBox="1"/>
          <p:nvPr/>
        </p:nvSpPr>
        <p:spPr>
          <a:xfrm>
            <a:off x="1164132" y="5836158"/>
            <a:ext cx="6485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54480" algn="l"/>
                <a:tab pos="1970405" algn="l"/>
                <a:tab pos="3364229" algn="l"/>
                <a:tab pos="3780154" algn="l"/>
                <a:tab pos="4919345" algn="l"/>
                <a:tab pos="5482590" algn="l"/>
              </a:tabLst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resist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74813" y="5865622"/>
            <a:ext cx="282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191245" y="5865622"/>
            <a:ext cx="15151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mic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mios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829038" y="5836158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64132" y="6113475"/>
            <a:ext cx="807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listan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continuación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tabla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522" y="1192551"/>
            <a:ext cx="8787919" cy="579448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65</a:t>
            </a:fld>
            <a:endParaRPr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34207" y="1147826"/>
            <a:ext cx="12344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62195" y="1147826"/>
            <a:ext cx="16249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cta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67881" y="1118362"/>
            <a:ext cx="33140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4355" algn="l"/>
                <a:tab pos="1645285" algn="l"/>
                <a:tab pos="2831465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ema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ctrico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132" y="1118362"/>
            <a:ext cx="20891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>
              <a:lnSpc>
                <a:spcPts val="2180"/>
              </a:lnSpc>
              <a:spcBef>
                <a:spcPts val="250"/>
              </a:spcBef>
              <a:tabLst>
                <a:tab pos="1252855" algn="l"/>
                <a:tab pos="1874520" algn="l"/>
              </a:tabLst>
            </a:pP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  intermedio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41801" y="1425194"/>
            <a:ext cx="16903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sec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ion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86654" y="1395730"/>
            <a:ext cx="21964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correspondientes).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498346" y="1979930"/>
            <a:ext cx="3539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cerrado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132" y="1950466"/>
            <a:ext cx="8818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68750" algn="l"/>
              </a:tabLst>
            </a:pPr>
            <a:r>
              <a:rPr sz="1900" b="1" spc="-5" dirty="0">
                <a:latin typeface="Arial"/>
                <a:cs typeface="Arial"/>
              </a:rPr>
              <a:t>El	y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132" y="2228214"/>
            <a:ext cx="5858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(garantiza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seguridad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personal,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5" dirty="0">
                <a:latin typeface="Arial"/>
                <a:cs typeface="Arial"/>
              </a:rPr>
              <a:t> 14).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8885" y="2600704"/>
            <a:ext cx="7554756" cy="3910675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66</a:t>
            </a:fld>
            <a:endParaRPr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797" y="1325877"/>
            <a:ext cx="8785069" cy="534819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67</a:t>
            </a:fld>
            <a:endParaRPr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59677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Velocidad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23766" y="1702562"/>
            <a:ext cx="737870" cy="277495"/>
          </a:xfrm>
          <a:custGeom>
            <a:avLst/>
            <a:gdLst/>
            <a:ahLst/>
            <a:cxnLst/>
            <a:rect l="l" t="t" r="r" b="b"/>
            <a:pathLst>
              <a:path w="737870" h="277494">
                <a:moveTo>
                  <a:pt x="737615" y="0"/>
                </a:moveTo>
                <a:lnTo>
                  <a:pt x="0" y="0"/>
                </a:lnTo>
                <a:lnTo>
                  <a:pt x="0" y="277367"/>
                </a:lnTo>
                <a:lnTo>
                  <a:pt x="737615" y="277367"/>
                </a:lnTo>
                <a:lnTo>
                  <a:pt x="73761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673098"/>
            <a:ext cx="3606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requerida por 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 56.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2228214"/>
            <a:ext cx="2527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2605" y="2257374"/>
            <a:ext cx="453326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tiempo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cierre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crítico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31789" y="2228214"/>
            <a:ext cx="40538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ya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está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ligado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5354" y="2535047"/>
            <a:ext cx="22669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505582"/>
            <a:ext cx="79508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03370" algn="l"/>
              </a:tabLst>
            </a:pPr>
            <a:r>
              <a:rPr sz="1900" b="1" spc="-5" dirty="0">
                <a:latin typeface="Arial"/>
                <a:cs typeface="Arial"/>
              </a:rPr>
              <a:t>duración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la	</a:t>
            </a:r>
            <a:r>
              <a:rPr sz="1900" b="1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puede manejar el interruptor.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89496" y="3089783"/>
            <a:ext cx="15963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3060318"/>
            <a:ext cx="80683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43115" algn="l"/>
              </a:tabLst>
            </a:pP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secuencia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cierre,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aparece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84309" y="3089783"/>
            <a:ext cx="5918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55885" y="3060318"/>
            <a:ext cx="229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927" y="3367151"/>
            <a:ext cx="100774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09901" y="3337687"/>
            <a:ext cx="26892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móvil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 fijo.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3892677"/>
            <a:ext cx="4239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cierre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34051" y="3921836"/>
            <a:ext cx="294957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42554" y="3892677"/>
            <a:ext cx="1744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para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29510" y="4199509"/>
            <a:ext cx="858519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4170045"/>
            <a:ext cx="6191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28240" algn="l"/>
              </a:tabLst>
            </a:pPr>
            <a:r>
              <a:rPr sz="1900" b="1" spc="-5" dirty="0">
                <a:latin typeface="Arial"/>
                <a:cs typeface="Arial"/>
              </a:rPr>
              <a:t>diseñado,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asociada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94168" y="4199509"/>
            <a:ext cx="277876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superar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4478401"/>
            <a:ext cx="11957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52217" y="4448936"/>
            <a:ext cx="77298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energía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consecuente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daño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227" y="4726304"/>
            <a:ext cx="88391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935227" y="5281041"/>
            <a:ext cx="3073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68</a:t>
            </a:fld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1289558" y="5310504"/>
            <a:ext cx="24555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extinción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91839" y="5281041"/>
            <a:ext cx="19926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831713" y="5310504"/>
            <a:ext cx="21951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acelera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073390" y="5281041"/>
            <a:ext cx="19126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5227" y="5558790"/>
            <a:ext cx="1740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7846" y="1147826"/>
            <a:ext cx="29114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forma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84090" y="1118362"/>
            <a:ext cx="5699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1395730"/>
            <a:ext cx="30264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17898" y="1425194"/>
            <a:ext cx="15290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impuls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grafo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3771" y="1395730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33954" y="1979930"/>
            <a:ext cx="657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dir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6041" y="1950466"/>
            <a:ext cx="2266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2051685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az 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26382" y="1979930"/>
            <a:ext cx="1114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2540"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loci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4859" y="1950466"/>
            <a:ext cx="38436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cierre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06041" y="2228214"/>
            <a:ext cx="1190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975" indent="-29591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0861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51657" y="2257298"/>
            <a:ext cx="107505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80815" y="2228214"/>
            <a:ext cx="1554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0666" y="2257374"/>
            <a:ext cx="25476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discordancia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06041" y="2505582"/>
            <a:ext cx="20148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99383" y="2535047"/>
            <a:ext cx="9937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68722" y="2505582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53278" y="2535047"/>
            <a:ext cx="34296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cierre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60130" y="2505582"/>
            <a:ext cx="1322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circula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47342" y="2812415"/>
            <a:ext cx="15151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16934" y="2782950"/>
            <a:ext cx="3724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 relé 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 al interruptor.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06041" y="3060318"/>
            <a:ext cx="12712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capaz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30905" y="3089783"/>
            <a:ext cx="53289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registrar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curva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mecanismo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12657" y="3060318"/>
            <a:ext cx="16725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34642" y="3337687"/>
            <a:ext cx="662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1000" algn="l"/>
              </a:tabLst>
            </a:pP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spc="-5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18485" y="3367151"/>
            <a:ext cx="394207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71550" algn="l"/>
                <a:tab pos="1304290" algn="l"/>
                <a:tab pos="2133600" algn="l"/>
                <a:tab pos="2613025" algn="l"/>
              </a:tabLst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rifica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aj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mecani</a:t>
            </a:r>
            <a:r>
              <a:rPr sz="1900" b="1" spc="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678548" y="3337687"/>
            <a:ext cx="3302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70000" algn="l"/>
                <a:tab pos="3007360" algn="l"/>
              </a:tabLst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34642" y="3615055"/>
            <a:ext cx="1444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movimiento.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06041" y="3892677"/>
            <a:ext cx="2319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dirty="0">
                <a:latin typeface="Arial"/>
                <a:cs typeface="Arial"/>
              </a:rPr>
              <a:t>puede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registrar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02659" y="3921836"/>
            <a:ext cx="59702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presión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compresor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vibraciones,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47342" y="4199509"/>
            <a:ext cx="681164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contactos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auxiliares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parámetros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646414" y="417004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935227" y="4726304"/>
            <a:ext cx="9049385" cy="1147237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17 muestra un resultado de una prueba del impulsógrafo,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gráfica representa el registro del movimiento del mecanismo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movimiento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transductores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movimiento que pueden ser digitales o analógicos, lineales o de rotación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caso.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69</a:t>
            </a:fld>
            <a:endParaRPr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305" y="1083640"/>
            <a:ext cx="9114790" cy="5700395"/>
            <a:chOff x="789431" y="1124085"/>
            <a:chExt cx="9114790" cy="57003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70787" y="1147572"/>
              <a:ext cx="8684472" cy="567686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70</a:t>
            </a:fld>
            <a:endParaRPr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4948" y="1128636"/>
            <a:ext cx="9181744" cy="5102791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762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mecanismo debería tener una característica de desplazamiento similar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mostrada en esta gráfica, cualquier obstrucción, defecto, rebote de contactos,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pudiera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visualizado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gráfica.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inmediata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 el comportamiento de la corriente que alimenta la bobina de apertura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orden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registro permite detectar el estado en que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 la bobina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camino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bobina.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curvas tres y cuatro, en orden descendiente, representan el cambio de estado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contactos auxiliares del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2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auxiliares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pudieran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esquema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asociado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interruptor bajo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último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curvas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razón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estamos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discutiendo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párrafo,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interruptor”,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especificado por el fabricante, si los contactos operan simultáneamente y si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 una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fases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71</a:t>
            </a:fld>
            <a:endParaRPr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608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esquema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planteado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activar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función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cierre</a:t>
            </a:r>
            <a:r>
              <a:rPr sz="1900" b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82009" y="1702562"/>
            <a:ext cx="61080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12545" algn="l"/>
                <a:tab pos="1728470" algn="l"/>
                <a:tab pos="2919730" algn="l"/>
                <a:tab pos="3333750" algn="l"/>
                <a:tab pos="3665854" algn="l"/>
                <a:tab pos="5059680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resist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din</a:t>
            </a:r>
            <a:r>
              <a:rPr sz="1900" b="1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mica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0080" algn="l"/>
                <a:tab pos="1711960" algn="l"/>
                <a:tab pos="2112645" algn="l"/>
                <a:tab pos="8686800" algn="l"/>
              </a:tabLst>
            </a:pPr>
            <a:r>
              <a:rPr sz="1900" b="1" spc="-5" dirty="0">
                <a:latin typeface="Arial"/>
                <a:cs typeface="Arial"/>
              </a:rPr>
              <a:t>Otra	f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ió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950466"/>
            <a:ext cx="7146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generalmente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ofrece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opcional.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2505582"/>
            <a:ext cx="2271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66185" y="2535047"/>
            <a:ext cx="62890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vio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14154" y="2505582"/>
            <a:ext cx="373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782950"/>
            <a:ext cx="5694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89725" y="2812415"/>
            <a:ext cx="8826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59420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3337687"/>
            <a:ext cx="2445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complemento,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72307" y="3367151"/>
            <a:ext cx="65004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dinámica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comportamiento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927" y="3644519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existente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contacto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móvil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fijo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3921836"/>
            <a:ext cx="497713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proceso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apertura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cierre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11977" y="389267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28369" y="4314826"/>
            <a:ext cx="9053703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18 muestra el registro del movimiento del interruptor (Color Blanco),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dinámica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(Color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Azul)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72</a:t>
            </a:fld>
            <a:endParaRPr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6034278"/>
            <a:ext cx="927417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esquina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derecha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 esta</a:t>
            </a:r>
            <a:r>
              <a:rPr sz="1900" b="1" dirty="0">
                <a:latin typeface="Arial"/>
                <a:cs typeface="Arial"/>
              </a:rPr>
              <a:t> medición.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1367" y="1147675"/>
            <a:ext cx="7056610" cy="491174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73</a:t>
            </a:fld>
            <a:endParaRPr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4522470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Pruebas</a:t>
            </a:r>
            <a:r>
              <a:rPr sz="2400" b="1" dirty="0">
                <a:latin typeface="Arial"/>
                <a:cs typeface="Arial"/>
              </a:rPr>
              <a:t> 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Aisladores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Soporte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468881"/>
            <a:ext cx="6191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subestaciones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enclosure,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91471" y="1883716"/>
            <a:ext cx="6860429" cy="5174309"/>
            <a:chOff x="2268744" y="1775460"/>
            <a:chExt cx="6204585" cy="4727575"/>
          </a:xfrm>
        </p:grpSpPr>
        <p:pic>
          <p:nvPicPr>
            <p:cNvPr id="9" name="object 9"/>
            <p:cNvPicPr/>
            <p:nvPr/>
          </p:nvPicPr>
          <p:blipFill>
            <a:blip r:embed="rId3" cstate="print">
              <a:grayscl/>
            </a:blip>
            <a:stretch>
              <a:fillRect/>
            </a:stretch>
          </p:blipFill>
          <p:spPr>
            <a:xfrm>
              <a:off x="3040380" y="1775460"/>
              <a:ext cx="4594381" cy="22646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>
              <a:grayscl/>
            </a:blip>
            <a:stretch>
              <a:fillRect/>
            </a:stretch>
          </p:blipFill>
          <p:spPr>
            <a:xfrm>
              <a:off x="2268744" y="4041701"/>
              <a:ext cx="6204498" cy="246133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74</a:t>
            </a:fld>
            <a:endParaRPr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740779"/>
            <a:chOff x="789431" y="1124085"/>
            <a:chExt cx="9114790" cy="24631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28676" y="1147609"/>
              <a:ext cx="7027242" cy="243927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8055" y="3930607"/>
            <a:ext cx="208915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3872865"/>
            <a:ext cx="88195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aisladores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soporte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barra,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fectuarse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siguiente manera: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382" y="4457065"/>
            <a:ext cx="119380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primero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8673" y="4457065"/>
            <a:ext cx="15551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desenergizar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53534" y="4457065"/>
            <a:ext cx="174688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subestación,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5382" y="4734433"/>
            <a:ext cx="2286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33982" y="4734433"/>
            <a:ext cx="833882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rodear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campana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central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aislador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alambre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33982" y="5011801"/>
            <a:ext cx="3011805" cy="2794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tira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elástica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5786" y="5011801"/>
            <a:ext cx="532701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colocando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inferior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33982" y="5290692"/>
            <a:ext cx="186308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05382" y="5568137"/>
            <a:ext cx="58864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93645" y="5568137"/>
            <a:ext cx="556323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254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inyecta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56881" y="5568137"/>
            <a:ext cx="241617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alambre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33982" y="5845810"/>
            <a:ext cx="623570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rodea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banda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elástica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conductora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90598" y="6123127"/>
            <a:ext cx="7982584" cy="277495"/>
            <a:chOff x="1990598" y="6123127"/>
            <a:chExt cx="7982584" cy="277495"/>
          </a:xfrm>
        </p:grpSpPr>
        <p:sp>
          <p:nvSpPr>
            <p:cNvPr id="23" name="object 23"/>
            <p:cNvSpPr/>
            <p:nvPr/>
          </p:nvSpPr>
          <p:spPr>
            <a:xfrm>
              <a:off x="1990598" y="6123127"/>
              <a:ext cx="6755765" cy="277495"/>
            </a:xfrm>
            <a:custGeom>
              <a:avLst/>
              <a:gdLst/>
              <a:ahLst/>
              <a:cxnLst/>
              <a:rect l="l" t="t" r="r" b="b"/>
              <a:pathLst>
                <a:path w="6755765" h="277495">
                  <a:moveTo>
                    <a:pt x="675525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755257" y="277367"/>
                  </a:lnTo>
                  <a:lnTo>
                    <a:pt x="675525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745981" y="6123127"/>
              <a:ext cx="1226820" cy="277495"/>
            </a:xfrm>
            <a:custGeom>
              <a:avLst/>
              <a:gdLst/>
              <a:ahLst/>
              <a:cxnLst/>
              <a:rect l="l" t="t" r="r" b="b"/>
              <a:pathLst>
                <a:path w="1226820" h="277495">
                  <a:moveTo>
                    <a:pt x="122682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226820" y="277367"/>
                  </a:lnTo>
                  <a:lnTo>
                    <a:pt x="122682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405382" y="6123127"/>
            <a:ext cx="58864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77898" y="6093663"/>
            <a:ext cx="800798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recoge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conectando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33982" y="6400495"/>
            <a:ext cx="7162165" cy="277495"/>
          </a:xfrm>
          <a:custGeom>
            <a:avLst/>
            <a:gdLst/>
            <a:ahLst/>
            <a:cxnLst/>
            <a:rect l="l" t="t" r="r" b="b"/>
            <a:pathLst>
              <a:path w="7162165" h="277495">
                <a:moveTo>
                  <a:pt x="7162165" y="0"/>
                </a:moveTo>
                <a:lnTo>
                  <a:pt x="0" y="0"/>
                </a:lnTo>
                <a:lnTo>
                  <a:pt x="0" y="277367"/>
                </a:lnTo>
                <a:lnTo>
                  <a:pt x="7162165" y="277367"/>
                </a:lnTo>
                <a:lnTo>
                  <a:pt x="7162165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621282" y="6371031"/>
            <a:ext cx="7183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conexiones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75</a:t>
            </a:fld>
            <a:endParaRPr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4132" y="1395730"/>
            <a:ext cx="5616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debe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las</a:t>
            </a:r>
            <a:r>
              <a:rPr sz="1900" b="1" spc="-5" dirty="0">
                <a:latin typeface="Arial"/>
                <a:cs typeface="Arial"/>
              </a:rPr>
              <a:t> fases.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950466"/>
            <a:ext cx="1975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pruebas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34182" y="1979930"/>
            <a:ext cx="46291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50505" y="1950466"/>
            <a:ext cx="2134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repetir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4132" y="2228214"/>
            <a:ext cx="2269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procedimiento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81451" y="2257374"/>
            <a:ext cx="64230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lugar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91521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832" y="2535047"/>
            <a:ext cx="33381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69078" y="2505582"/>
            <a:ext cx="2773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 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808985" y="3089783"/>
            <a:ext cx="11938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4132" y="3060318"/>
            <a:ext cx="4994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1147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	soporte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20333" y="3089783"/>
            <a:ext cx="3752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seccionadores,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76832" y="3367151"/>
            <a:ext cx="416559" cy="277495"/>
          </a:xfrm>
          <a:custGeom>
            <a:avLst/>
            <a:gdLst/>
            <a:ahLst/>
            <a:cxnLst/>
            <a:rect l="l" t="t" r="r" b="b"/>
            <a:pathLst>
              <a:path w="416559" h="277495">
                <a:moveTo>
                  <a:pt x="416052" y="0"/>
                </a:moveTo>
                <a:lnTo>
                  <a:pt x="0" y="0"/>
                </a:lnTo>
                <a:lnTo>
                  <a:pt x="0" y="277367"/>
                </a:lnTo>
                <a:lnTo>
                  <a:pt x="416052" y="277367"/>
                </a:lnTo>
                <a:lnTo>
                  <a:pt x="41605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64132" y="3337687"/>
            <a:ext cx="70770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etc.,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manera: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76</a:t>
            </a:fld>
            <a:endParaRPr dirty="0"/>
          </a:p>
        </p:txBody>
      </p:sp>
      <p:sp>
        <p:nvSpPr>
          <p:cNvPr id="23" name="object 23"/>
          <p:cNvSpPr txBox="1"/>
          <p:nvPr/>
        </p:nvSpPr>
        <p:spPr>
          <a:xfrm>
            <a:off x="1847342" y="3921836"/>
            <a:ext cx="1745614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Dese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ergiz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44010" y="3892677"/>
            <a:ext cx="45840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que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desea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81161" y="3921836"/>
            <a:ext cx="1704339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AT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75942" y="4199509"/>
            <a:ext cx="330009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 parte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aislador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30139" y="4170045"/>
            <a:ext cx="1381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soporte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64984" y="4199509"/>
            <a:ext cx="257429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cable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tierra</a:t>
            </a:r>
            <a:r>
              <a:rPr sz="1900" b="1" spc="-5" dirty="0">
                <a:latin typeface="Arial"/>
                <a:cs typeface="Arial"/>
              </a:rPr>
              <a:t> a </a:t>
            </a:r>
            <a:r>
              <a:rPr sz="1900" b="1" dirty="0">
                <a:latin typeface="Arial"/>
                <a:cs typeface="Arial"/>
              </a:rPr>
              <a:t>tierra,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34642" y="4448936"/>
            <a:ext cx="21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75942" y="4478401"/>
            <a:ext cx="24193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Inyectar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00845" y="4478401"/>
            <a:ext cx="9359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11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84319" y="4448936"/>
            <a:ext cx="5402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55260" algn="l"/>
              </a:tabLst>
            </a:pP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ún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63242" y="4726304"/>
            <a:ext cx="791972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efectúe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utilizando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pasos.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8" y="5745051"/>
            <a:ext cx="9266174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 algn="just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resistencia de aislamiento también puede ser realizada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efectuando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tope del aislador,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colocará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equipo,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colocará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terminal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7822" y="1231918"/>
            <a:ext cx="4808191" cy="43448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77</a:t>
            </a:fld>
            <a:endParaRPr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23336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Bushings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3467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9190" y="1702562"/>
            <a:ext cx="55238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porcelana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elemento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979930"/>
            <a:ext cx="18383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externo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40482" y="1950466"/>
            <a:ext cx="1620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utilice,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505582"/>
            <a:ext cx="3194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06322" y="2535047"/>
            <a:ext cx="13963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za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53614" y="2505582"/>
            <a:ext cx="5557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71078" y="2535047"/>
            <a:ext cx="7924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14866" y="2505582"/>
            <a:ext cx="7721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782950"/>
            <a:ext cx="508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98346" y="2812415"/>
            <a:ext cx="24803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conectado el bushing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65575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35227" y="3337687"/>
            <a:ext cx="1449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88945" y="3367151"/>
            <a:ext cx="5348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tanto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central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40802" y="3337687"/>
            <a:ext cx="983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27921" y="3367151"/>
            <a:ext cx="9575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7927" y="3644519"/>
            <a:ext cx="10610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08936" y="3644519"/>
            <a:ext cx="181419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mismo,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22827" y="3644519"/>
            <a:ext cx="93471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lambre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14442" y="3615055"/>
            <a:ext cx="36912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cinta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elástica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78342" y="3644519"/>
            <a:ext cx="14071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rodear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3921886"/>
            <a:ext cx="32619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falda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central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bushing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02378" y="3892677"/>
            <a:ext cx="528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23154" y="3921836"/>
            <a:ext cx="8343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10" dirty="0">
                <a:latin typeface="Arial"/>
                <a:cs typeface="Arial"/>
              </a:rPr>
              <a:t>n</a:t>
            </a:r>
            <a:r>
              <a:rPr sz="1900" b="1" spc="-1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94069" y="3921836"/>
            <a:ext cx="8597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47969" y="3892677"/>
            <a:ext cx="4136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08760" algn="l"/>
              </a:tabLst>
            </a:pPr>
            <a:r>
              <a:rPr sz="1900" b="1" spc="-5" dirty="0">
                <a:latin typeface="Arial"/>
                <a:cs typeface="Arial"/>
              </a:rPr>
              <a:t>una	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4199509"/>
            <a:ext cx="191770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467866" y="4755769"/>
            <a:ext cx="12192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78</a:t>
            </a:fld>
            <a:endParaRPr dirty="0"/>
          </a:p>
        </p:txBody>
      </p:sp>
      <p:sp>
        <p:nvSpPr>
          <p:cNvPr id="39" name="object 39"/>
          <p:cNvSpPr txBox="1"/>
          <p:nvPr/>
        </p:nvSpPr>
        <p:spPr>
          <a:xfrm>
            <a:off x="935227" y="4726304"/>
            <a:ext cx="2122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0" algn="l"/>
              </a:tabLst>
            </a:pPr>
            <a:r>
              <a:rPr sz="1900" b="1" dirty="0">
                <a:latin typeface="Arial"/>
                <a:cs typeface="Arial"/>
              </a:rPr>
              <a:t>Lo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35122" y="4755769"/>
            <a:ext cx="10052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obtie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217034" y="4726304"/>
            <a:ext cx="226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20819" y="4755769"/>
            <a:ext cx="11099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mparar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95569" y="4726304"/>
            <a:ext cx="1678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53248" y="4755769"/>
            <a:ext cx="200278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33381" y="4726304"/>
            <a:ext cx="45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5227" y="5003673"/>
            <a:ext cx="2089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81782" y="5033136"/>
            <a:ext cx="16084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teri</a:t>
            </a:r>
            <a:r>
              <a:rPr sz="1900" b="1" spc="-2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3152775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 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Pararrayos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8212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2053082"/>
            <a:ext cx="8312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Implica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5498" y="2023618"/>
            <a:ext cx="3089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62778" y="2053082"/>
            <a:ext cx="44494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1406" y="2053082"/>
            <a:ext cx="1479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65969" y="2023618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56714" y="2330526"/>
            <a:ext cx="1969770" cy="278130"/>
          </a:xfrm>
          <a:custGeom>
            <a:avLst/>
            <a:gdLst/>
            <a:ahLst/>
            <a:cxnLst/>
            <a:rect l="l" t="t" r="r" b="b"/>
            <a:pathLst>
              <a:path w="1969770" h="278130">
                <a:moveTo>
                  <a:pt x="1969262" y="0"/>
                </a:moveTo>
                <a:lnTo>
                  <a:pt x="0" y="0"/>
                </a:lnTo>
                <a:lnTo>
                  <a:pt x="0" y="277672"/>
                </a:lnTo>
                <a:lnTo>
                  <a:pt x="1969262" y="277672"/>
                </a:lnTo>
                <a:lnTo>
                  <a:pt x="19692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35227" y="2301367"/>
            <a:ext cx="3270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 DC.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91397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2856102"/>
            <a:ext cx="11074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quiere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4229" y="2885567"/>
            <a:ext cx="405320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98489" y="2856102"/>
            <a:ext cx="1727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23025" y="2885567"/>
            <a:ext cx="22161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90609" y="2856102"/>
            <a:ext cx="1294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133470"/>
            <a:ext cx="206311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746415"/>
            <a:ext cx="208914" cy="19439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380997" y="3717671"/>
            <a:ext cx="9925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ali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688207"/>
            <a:ext cx="30130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88135" algn="l"/>
                <a:tab pos="2718435" algn="l"/>
              </a:tabLst>
            </a:pPr>
            <a:r>
              <a:rPr sz="1900" b="1" spc="-5" dirty="0">
                <a:latin typeface="Arial"/>
                <a:cs typeface="Arial"/>
              </a:rPr>
              <a:t>La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88003" y="3717671"/>
            <a:ext cx="5385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88390" algn="l"/>
                <a:tab pos="1440180" algn="l"/>
                <a:tab pos="2730500" algn="l"/>
                <a:tab pos="3232150" algn="l"/>
                <a:tab pos="4267835" algn="l"/>
                <a:tab pos="455295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ex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erior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612630" y="3688207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3965829"/>
            <a:ext cx="3239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pararrayos 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válvulas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29734" y="3994988"/>
            <a:ext cx="15278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oxido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zinc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44336" y="3965829"/>
            <a:ext cx="4239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utilice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4243197"/>
            <a:ext cx="1848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tecnología.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558660" y="4827397"/>
            <a:ext cx="1205865" cy="279400"/>
          </a:xfrm>
          <a:custGeom>
            <a:avLst/>
            <a:gdLst/>
            <a:ahLst/>
            <a:cxnLst/>
            <a:rect l="l" t="t" r="r" b="b"/>
            <a:pathLst>
              <a:path w="1205865" h="279400">
                <a:moveTo>
                  <a:pt x="1205483" y="0"/>
                </a:moveTo>
                <a:lnTo>
                  <a:pt x="0" y="0"/>
                </a:lnTo>
                <a:lnTo>
                  <a:pt x="0" y="278892"/>
                </a:lnTo>
                <a:lnTo>
                  <a:pt x="1205483" y="278892"/>
                </a:lnTo>
                <a:lnTo>
                  <a:pt x="120548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855802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47927" y="4827397"/>
            <a:ext cx="146367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12822" y="4797933"/>
            <a:ext cx="6767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DC,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conectar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81490" y="4827397"/>
            <a:ext cx="591820" cy="28511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5106289"/>
            <a:ext cx="77939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832342" y="5076825"/>
            <a:ext cx="4591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81490" y="5112334"/>
            <a:ext cx="591820" cy="2717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7927" y="5383733"/>
            <a:ext cx="67957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inferior 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807330" y="5938773"/>
            <a:ext cx="1932939" cy="277495"/>
          </a:xfrm>
          <a:custGeom>
            <a:avLst/>
            <a:gdLst/>
            <a:ahLst/>
            <a:cxnLst/>
            <a:rect l="l" t="t" r="r" b="b"/>
            <a:pathLst>
              <a:path w="1932940" h="277495">
                <a:moveTo>
                  <a:pt x="1932686" y="0"/>
                </a:moveTo>
                <a:lnTo>
                  <a:pt x="0" y="0"/>
                </a:lnTo>
                <a:lnTo>
                  <a:pt x="0" y="277367"/>
                </a:lnTo>
                <a:lnTo>
                  <a:pt x="1932686" y="277367"/>
                </a:lnTo>
                <a:lnTo>
                  <a:pt x="193268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6417"/>
            <a:ext cx="208914" cy="194987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2717545" y="5938773"/>
            <a:ext cx="1249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rarr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227" y="5909310"/>
            <a:ext cx="6517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0070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posea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secciones,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511160" y="5938773"/>
            <a:ext cx="24618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probarse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47927" y="6216091"/>
            <a:ext cx="899794" cy="277495"/>
          </a:xfrm>
          <a:custGeom>
            <a:avLst/>
            <a:gdLst/>
            <a:ahLst/>
            <a:cxnLst/>
            <a:rect l="l" t="t" r="r" b="b"/>
            <a:pathLst>
              <a:path w="899794" h="277495">
                <a:moveTo>
                  <a:pt x="899464" y="0"/>
                </a:moveTo>
                <a:lnTo>
                  <a:pt x="0" y="0"/>
                </a:lnTo>
                <a:lnTo>
                  <a:pt x="0" y="277368"/>
                </a:lnTo>
                <a:lnTo>
                  <a:pt x="899464" y="277368"/>
                </a:lnTo>
                <a:lnTo>
                  <a:pt x="8994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935227" y="6186627"/>
            <a:ext cx="99186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sección.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79</a:t>
            </a:fld>
            <a:endParaRPr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30705" y="1147826"/>
            <a:ext cx="19939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segunda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4197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89200" algn="l"/>
              </a:tabLst>
            </a:pPr>
            <a:r>
              <a:rPr sz="1900" b="1" spc="-5" dirty="0">
                <a:latin typeface="Arial"/>
                <a:cs typeface="Arial"/>
              </a:rPr>
              <a:t>La	del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1859" y="1147826"/>
            <a:ext cx="4751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unión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3432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segunda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77995" y="1395730"/>
            <a:ext cx="5707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1673098"/>
            <a:ext cx="7656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primera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323086" y="2257374"/>
            <a:ext cx="13017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2228214"/>
            <a:ext cx="3806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55775" algn="l"/>
              </a:tabLst>
            </a:pPr>
            <a:r>
              <a:rPr sz="1900" b="1" spc="-5" dirty="0">
                <a:latin typeface="Arial"/>
                <a:cs typeface="Arial"/>
              </a:rPr>
              <a:t>De	se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98186" y="2257374"/>
            <a:ext cx="25761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resto de las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28356" y="2228214"/>
            <a:ext cx="1753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2782950"/>
            <a:ext cx="1931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47670" y="2812415"/>
            <a:ext cx="45802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medición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06665" y="2782950"/>
            <a:ext cx="23774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3060318"/>
            <a:ext cx="882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73250" y="3089783"/>
            <a:ext cx="46539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inferior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81013" y="3060318"/>
            <a:ext cx="1754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228210" y="3644519"/>
            <a:ext cx="2105025" cy="277495"/>
          </a:xfrm>
          <a:custGeom>
            <a:avLst/>
            <a:gdLst/>
            <a:ahLst/>
            <a:cxnLst/>
            <a:rect l="l" t="t" r="r" b="b"/>
            <a:pathLst>
              <a:path w="2105025" h="277495">
                <a:moveTo>
                  <a:pt x="2104898" y="0"/>
                </a:moveTo>
                <a:lnTo>
                  <a:pt x="0" y="0"/>
                </a:lnTo>
                <a:lnTo>
                  <a:pt x="0" y="277367"/>
                </a:lnTo>
                <a:lnTo>
                  <a:pt x="2104898" y="277367"/>
                </a:lnTo>
                <a:lnTo>
                  <a:pt x="210489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336802" y="3644519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3615055"/>
            <a:ext cx="7308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37970" algn="l"/>
              </a:tabLst>
            </a:pPr>
            <a:r>
              <a:rPr sz="1900" b="1" spc="-5" dirty="0">
                <a:latin typeface="Arial"/>
                <a:cs typeface="Arial"/>
              </a:rPr>
              <a:t>La	medida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componentes.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36026" y="3644519"/>
            <a:ext cx="16370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3921886"/>
            <a:ext cx="16217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óxido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zinc,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37789" y="3892677"/>
            <a:ext cx="41008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son: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corriente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07072" y="3921886"/>
            <a:ext cx="31661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5227" y="4170045"/>
            <a:ext cx="3755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corriente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44846" y="4199509"/>
            <a:ext cx="303022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29168" y="4170045"/>
            <a:ext cx="1753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935227" y="4726304"/>
            <a:ext cx="5340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13586" y="4755769"/>
            <a:ext cx="41014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última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58992" y="4726304"/>
            <a:ext cx="43256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(producto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35227" y="5003673"/>
            <a:ext cx="365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interna, etc)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650359" y="5033136"/>
            <a:ext cx="43992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38300" algn="l"/>
              </a:tabLst>
            </a:pP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10" dirty="0">
                <a:latin typeface="Arial"/>
                <a:cs typeface="Arial"/>
              </a:rPr>
              <a:t>válvula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óxido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zinc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036557" y="500367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35227" y="5558790"/>
            <a:ext cx="33229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80</a:t>
            </a:fld>
            <a:endParaRPr dirty="0"/>
          </a:p>
        </p:txBody>
      </p:sp>
      <p:sp>
        <p:nvSpPr>
          <p:cNvPr id="46" name="object 46"/>
          <p:cNvSpPr txBox="1"/>
          <p:nvPr/>
        </p:nvSpPr>
        <p:spPr>
          <a:xfrm>
            <a:off x="4334890" y="5587949"/>
            <a:ext cx="20364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carburo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silicio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43853" y="5558790"/>
            <a:ext cx="10909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circula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608696" y="5587949"/>
            <a:ext cx="236410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7927" y="5865622"/>
            <a:ext cx="8845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75583" y="5865622"/>
            <a:ext cx="25184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33701" y="5836158"/>
            <a:ext cx="8050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73575" algn="l"/>
              </a:tabLst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	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(aquí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35227" y="6113475"/>
            <a:ext cx="905002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019175" algn="l"/>
                <a:tab pos="2190115" algn="l"/>
                <a:tab pos="2608580" algn="l"/>
                <a:tab pos="2952750" algn="l"/>
                <a:tab pos="3902710" algn="l"/>
                <a:tab pos="4321810" algn="l"/>
                <a:tab pos="5357495" algn="l"/>
                <a:tab pos="5775960" algn="l"/>
                <a:tab pos="6596380" algn="l"/>
                <a:tab pos="7555230" algn="l"/>
                <a:tab pos="8174990" algn="l"/>
                <a:tab pos="8755380" algn="l"/>
              </a:tabLst>
            </a:pPr>
            <a:r>
              <a:rPr sz="1900" b="1" spc="-5" dirty="0">
                <a:latin typeface="Arial"/>
                <a:cs typeface="Arial"/>
              </a:rPr>
              <a:t>circul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á</a:t>
            </a:r>
            <a:r>
              <a:rPr sz="1900" b="1" spc="15" dirty="0">
                <a:latin typeface="Arial"/>
                <a:cs typeface="Arial"/>
              </a:rPr>
              <a:t>l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ula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rburo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silicio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pararrayos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Gaps).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73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21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conexión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central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0075" y="1886733"/>
            <a:ext cx="5559156" cy="472590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81</a:t>
            </a:fld>
            <a:endParaRPr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863975" cy="35052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Condensadores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19551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76626" y="1775714"/>
            <a:ext cx="25457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04815" y="1746250"/>
            <a:ext cx="6197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08140" y="1775714"/>
            <a:ext cx="37776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inyección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023618"/>
            <a:ext cx="3246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realizada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72407" y="2053082"/>
            <a:ext cx="57003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nivel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75%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47927" y="2330526"/>
            <a:ext cx="791845" cy="278130"/>
          </a:xfrm>
          <a:custGeom>
            <a:avLst/>
            <a:gdLst/>
            <a:ahLst/>
            <a:cxnLst/>
            <a:rect l="l" t="t" r="r" b="b"/>
            <a:pathLst>
              <a:path w="791844" h="278130">
                <a:moveTo>
                  <a:pt x="791260" y="0"/>
                </a:moveTo>
                <a:lnTo>
                  <a:pt x="0" y="0"/>
                </a:lnTo>
                <a:lnTo>
                  <a:pt x="0" y="277672"/>
                </a:lnTo>
                <a:lnTo>
                  <a:pt x="791260" y="277672"/>
                </a:lnTo>
                <a:lnTo>
                  <a:pt x="7912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76366" y="2330526"/>
            <a:ext cx="4496435" cy="278130"/>
          </a:xfrm>
          <a:custGeom>
            <a:avLst/>
            <a:gdLst/>
            <a:ahLst/>
            <a:cxnLst/>
            <a:rect l="l" t="t" r="r" b="b"/>
            <a:pathLst>
              <a:path w="4496434" h="278130">
                <a:moveTo>
                  <a:pt x="4496435" y="0"/>
                </a:moveTo>
                <a:lnTo>
                  <a:pt x="0" y="0"/>
                </a:lnTo>
                <a:lnTo>
                  <a:pt x="0" y="277672"/>
                </a:lnTo>
                <a:lnTo>
                  <a:pt x="4496435" y="277672"/>
                </a:lnTo>
                <a:lnTo>
                  <a:pt x="449643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35227" y="2301367"/>
            <a:ext cx="9047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fábrica,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representa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aproximadamente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3,2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47927" y="2608199"/>
            <a:ext cx="2160270" cy="277495"/>
          </a:xfrm>
          <a:custGeom>
            <a:avLst/>
            <a:gdLst/>
            <a:ahLst/>
            <a:cxnLst/>
            <a:rect l="l" t="t" r="r" b="b"/>
            <a:pathLst>
              <a:path w="2160270" h="277494">
                <a:moveTo>
                  <a:pt x="2159762" y="0"/>
                </a:moveTo>
                <a:lnTo>
                  <a:pt x="0" y="0"/>
                </a:lnTo>
                <a:lnTo>
                  <a:pt x="0" y="277367"/>
                </a:lnTo>
                <a:lnTo>
                  <a:pt x="2159762" y="277367"/>
                </a:lnTo>
                <a:lnTo>
                  <a:pt x="21597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313296" y="2608199"/>
            <a:ext cx="14770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15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segundos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2578735"/>
            <a:ext cx="69348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54190" algn="l"/>
              </a:tabLst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minal 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ase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–fas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lica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 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9146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3133470"/>
            <a:ext cx="58604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condensadores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92417" y="3162935"/>
            <a:ext cx="26403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unidades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monofásicas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19666" y="3133470"/>
            <a:ext cx="4654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69617" y="3440303"/>
            <a:ext cx="32956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410839"/>
            <a:ext cx="7079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85920" algn="l"/>
              </a:tabLst>
            </a:pPr>
            <a:r>
              <a:rPr sz="1900" b="1" spc="-5" dirty="0">
                <a:latin typeface="Arial"/>
                <a:cs typeface="Arial"/>
              </a:rPr>
              <a:t>coloca	del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capacitor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60181" y="3440303"/>
            <a:ext cx="19126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47927" y="3717671"/>
            <a:ext cx="509905" cy="277495"/>
          </a:xfrm>
          <a:custGeom>
            <a:avLst/>
            <a:gdLst/>
            <a:ahLst/>
            <a:cxnLst/>
            <a:rect l="l" t="t" r="r" b="b"/>
            <a:pathLst>
              <a:path w="509905" h="277495">
                <a:moveTo>
                  <a:pt x="509320" y="0"/>
                </a:moveTo>
                <a:lnTo>
                  <a:pt x="0" y="0"/>
                </a:lnTo>
                <a:lnTo>
                  <a:pt x="0" y="277367"/>
                </a:lnTo>
                <a:lnTo>
                  <a:pt x="509320" y="277367"/>
                </a:lnTo>
                <a:lnTo>
                  <a:pt x="50932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35227" y="3688207"/>
            <a:ext cx="33375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libre,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 en 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82</a:t>
            </a:fld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4328795" y="3717671"/>
            <a:ext cx="8991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13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15254" y="368820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35407"/>
            <a:ext cx="208914" cy="1949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725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2632201" y="5316601"/>
            <a:ext cx="7340600" cy="277495"/>
          </a:xfrm>
          <a:custGeom>
            <a:avLst/>
            <a:gdLst/>
            <a:ahLst/>
            <a:cxnLst/>
            <a:rect l="l" t="t" r="r" b="b"/>
            <a:pathLst>
              <a:path w="7340600" h="277495">
                <a:moveTo>
                  <a:pt x="7340473" y="0"/>
                </a:moveTo>
                <a:lnTo>
                  <a:pt x="0" y="0"/>
                </a:lnTo>
                <a:lnTo>
                  <a:pt x="0" y="277368"/>
                </a:lnTo>
                <a:lnTo>
                  <a:pt x="7340473" y="277368"/>
                </a:lnTo>
                <a:lnTo>
                  <a:pt x="7340473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35227" y="4177665"/>
            <a:ext cx="9050655" cy="14243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952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tierra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medidor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conecta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carcasa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spcBef>
                <a:spcPts val="5"/>
              </a:spcBef>
              <a:tabLst>
                <a:tab pos="1453515" algn="l"/>
                <a:tab pos="1696720" algn="l"/>
                <a:tab pos="2320925" algn="l"/>
                <a:tab pos="2599690" algn="l"/>
                <a:tab pos="3395345" algn="l"/>
                <a:tab pos="3868420" algn="l"/>
                <a:tab pos="4228465" algn="l"/>
                <a:tab pos="4989830" algn="l"/>
                <a:tab pos="5053330" algn="l"/>
                <a:tab pos="5761355" algn="l"/>
                <a:tab pos="6763384" algn="l"/>
                <a:tab pos="7541895" algn="l"/>
                <a:tab pos="7844155" algn="l"/>
                <a:tab pos="8265795" algn="l"/>
                <a:tab pos="8754110" algn="l"/>
              </a:tabLst>
            </a:pPr>
            <a:r>
              <a:rPr sz="1900" b="1" spc="-5" dirty="0">
                <a:latin typeface="Arial"/>
                <a:cs typeface="Arial"/>
              </a:rPr>
              <a:t>Está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NSI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CP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20" dirty="0">
                <a:latin typeface="Arial"/>
                <a:cs typeface="Arial"/>
              </a:rPr>
              <a:t>1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1</a:t>
            </a:r>
            <a:r>
              <a:rPr sz="1900" b="1" spc="-5" dirty="0">
                <a:latin typeface="Arial"/>
                <a:cs typeface="Arial"/>
              </a:rPr>
              <a:t>976</a:t>
            </a:r>
            <a:r>
              <a:rPr sz="1900" b="1" dirty="0">
                <a:latin typeface="Arial"/>
                <a:cs typeface="Arial"/>
              </a:rPr>
              <a:t>)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	</a:t>
            </a:r>
            <a:r>
              <a:rPr sz="1900" b="1" spc="-5" dirty="0">
                <a:latin typeface="Arial"/>
                <a:cs typeface="Arial"/>
              </a:rPr>
              <a:t>reco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ores,</a:t>
            </a:r>
            <a:r>
              <a:rPr sz="1900" b="1" dirty="0">
                <a:latin typeface="Arial"/>
                <a:cs typeface="Arial"/>
              </a:rPr>
              <a:t>		</a:t>
            </a:r>
            <a:r>
              <a:rPr sz="1900" b="1" i="1" spc="-5" dirty="0">
                <a:latin typeface="Arial"/>
                <a:cs typeface="Arial"/>
              </a:rPr>
              <a:t>los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es</a:t>
            </a:r>
            <a:r>
              <a:rPr sz="1900" b="1" i="1" dirty="0">
                <a:latin typeface="Arial"/>
                <a:cs typeface="Arial"/>
              </a:rPr>
              <a:t>t</a:t>
            </a:r>
            <a:r>
              <a:rPr sz="1900" b="1" i="1" spc="-5" dirty="0">
                <a:latin typeface="Arial"/>
                <a:cs typeface="Arial"/>
              </a:rPr>
              <a:t>ándares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n</a:t>
            </a:r>
            <a:r>
              <a:rPr sz="1900" b="1" i="1" dirty="0">
                <a:latin typeface="Arial"/>
                <a:cs typeface="Arial"/>
              </a:rPr>
              <a:t>u</a:t>
            </a:r>
            <a:r>
              <a:rPr sz="1900" b="1" i="1" spc="-5" dirty="0">
                <a:latin typeface="Arial"/>
                <a:cs typeface="Arial"/>
              </a:rPr>
              <a:t>ev</a:t>
            </a:r>
            <a:r>
              <a:rPr sz="1900" b="1" i="1" dirty="0">
                <a:latin typeface="Arial"/>
                <a:cs typeface="Arial"/>
              </a:rPr>
              <a:t>o</a:t>
            </a:r>
            <a:r>
              <a:rPr sz="1900" b="1" i="1" spc="-5" dirty="0">
                <a:latin typeface="Arial"/>
                <a:cs typeface="Arial"/>
              </a:rPr>
              <a:t>s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s</a:t>
            </a:r>
            <a:r>
              <a:rPr sz="1900" b="1" i="1" dirty="0">
                <a:latin typeface="Arial"/>
                <a:cs typeface="Arial"/>
              </a:rPr>
              <a:t>o</a:t>
            </a:r>
            <a:r>
              <a:rPr sz="1900" b="1" i="1" spc="-5" dirty="0">
                <a:latin typeface="Arial"/>
                <a:cs typeface="Arial"/>
              </a:rPr>
              <a:t>lo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recomiend</a:t>
            </a:r>
            <a:r>
              <a:rPr sz="1900" b="1" i="1" dirty="0">
                <a:latin typeface="Arial"/>
                <a:cs typeface="Arial"/>
              </a:rPr>
              <a:t>a</a:t>
            </a:r>
            <a:r>
              <a:rPr sz="1900" b="1" i="1" spc="-5" dirty="0">
                <a:latin typeface="Arial"/>
                <a:cs typeface="Arial"/>
              </a:rPr>
              <a:t>n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" dirty="0">
                <a:latin typeface="Arial"/>
                <a:cs typeface="Arial"/>
              </a:rPr>
              <a:t>pru</a:t>
            </a:r>
            <a:r>
              <a:rPr sz="1900" b="1" i="1" dirty="0">
                <a:latin typeface="Arial"/>
                <a:cs typeface="Arial"/>
              </a:rPr>
              <a:t>e</a:t>
            </a:r>
            <a:r>
              <a:rPr sz="1900" b="1" i="1" spc="-5" dirty="0">
                <a:latin typeface="Arial"/>
                <a:cs typeface="Arial"/>
              </a:rPr>
              <a:t>b</a:t>
            </a:r>
            <a:r>
              <a:rPr sz="1900" b="1" i="1" dirty="0">
                <a:latin typeface="Arial"/>
                <a:cs typeface="Arial"/>
              </a:rPr>
              <a:t>a</a:t>
            </a:r>
            <a:r>
              <a:rPr sz="1900" b="1" i="1" spc="-5" dirty="0">
                <a:latin typeface="Arial"/>
                <a:cs typeface="Arial"/>
              </a:rPr>
              <a:t>s</a:t>
            </a:r>
            <a:r>
              <a:rPr sz="1900" b="1" i="1" dirty="0">
                <a:latin typeface="Arial"/>
                <a:cs typeface="Arial"/>
              </a:rPr>
              <a:t>	</a:t>
            </a:r>
            <a:r>
              <a:rPr sz="1900" b="1" i="1" spc="-52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5593969"/>
            <a:ext cx="248221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sz="1900" b="1" i="1" spc="-5" dirty="0">
                <a:latin typeface="Arial"/>
                <a:cs typeface="Arial"/>
              </a:rPr>
              <a:t>mantenimiento</a:t>
            </a:r>
            <a:r>
              <a:rPr sz="1900" b="1" i="1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4779" y="1206134"/>
            <a:ext cx="6248290" cy="2679901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83</a:t>
            </a:fld>
            <a:endParaRPr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19327" y="1425194"/>
            <a:ext cx="9253855" cy="350520"/>
          </a:xfrm>
          <a:custGeom>
            <a:avLst/>
            <a:gdLst/>
            <a:ahLst/>
            <a:cxnLst/>
            <a:rect l="l" t="t" r="r" b="b"/>
            <a:pathLst>
              <a:path w="9253855" h="350519">
                <a:moveTo>
                  <a:pt x="9253474" y="0"/>
                </a:moveTo>
                <a:lnTo>
                  <a:pt x="0" y="0"/>
                </a:lnTo>
                <a:lnTo>
                  <a:pt x="0" y="350520"/>
                </a:lnTo>
                <a:lnTo>
                  <a:pt x="9253474" y="350520"/>
                </a:lnTo>
                <a:lnTo>
                  <a:pt x="9253474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06627" y="1391158"/>
            <a:ext cx="9276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3250" algn="l"/>
                <a:tab pos="2430145" algn="l"/>
                <a:tab pos="3190240" algn="l"/>
                <a:tab pos="5320030" algn="l"/>
                <a:tab pos="7113270" algn="l"/>
                <a:tab pos="7873365" algn="l"/>
              </a:tabLst>
            </a:pPr>
            <a:r>
              <a:rPr sz="2400" b="1" spc="-5" dirty="0">
                <a:latin typeface="Arial"/>
                <a:cs typeface="Arial"/>
              </a:rPr>
              <a:t>6.	P</a:t>
            </a:r>
            <a:r>
              <a:rPr sz="2400" b="1" spc="-15" dirty="0">
                <a:latin typeface="Arial"/>
                <a:cs typeface="Arial"/>
              </a:rPr>
              <a:t>R</a:t>
            </a:r>
            <a:r>
              <a:rPr sz="2400" b="1" spc="-5" dirty="0">
                <a:latin typeface="Arial"/>
                <a:cs typeface="Arial"/>
              </a:rPr>
              <a:t>U</a:t>
            </a:r>
            <a:r>
              <a:rPr sz="2400" b="1" spc="5" dirty="0">
                <a:latin typeface="Arial"/>
                <a:cs typeface="Arial"/>
              </a:rPr>
              <a:t>E</a:t>
            </a:r>
            <a:r>
              <a:rPr sz="2400" b="1" spc="-5" dirty="0">
                <a:latin typeface="Arial"/>
                <a:cs typeface="Arial"/>
              </a:rPr>
              <a:t>B</a:t>
            </a:r>
            <a:r>
              <a:rPr sz="2400" b="1" spc="-15" dirty="0">
                <a:latin typeface="Arial"/>
                <a:cs typeface="Arial"/>
              </a:rPr>
              <a:t>A</a:t>
            </a:r>
            <a:r>
              <a:rPr sz="2400" b="1" dirty="0">
                <a:latin typeface="Arial"/>
                <a:cs typeface="Arial"/>
              </a:rPr>
              <a:t>S	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COR</a:t>
            </a:r>
            <a:r>
              <a:rPr sz="2400" b="1" spc="-15" dirty="0">
                <a:latin typeface="Arial"/>
                <a:cs typeface="Arial"/>
              </a:rPr>
              <a:t>R</a:t>
            </a:r>
            <a:r>
              <a:rPr sz="2400" b="1" dirty="0">
                <a:latin typeface="Arial"/>
                <a:cs typeface="Arial"/>
              </a:rPr>
              <a:t>I</a:t>
            </a:r>
            <a:r>
              <a:rPr sz="2400" b="1" spc="5" dirty="0">
                <a:latin typeface="Arial"/>
                <a:cs typeface="Arial"/>
              </a:rPr>
              <a:t>E</a:t>
            </a:r>
            <a:r>
              <a:rPr sz="2400" b="1" spc="-5" dirty="0">
                <a:latin typeface="Arial"/>
                <a:cs typeface="Arial"/>
              </a:rPr>
              <a:t>N</a:t>
            </a:r>
            <a:r>
              <a:rPr sz="2400" b="1" spc="-15" dirty="0">
                <a:latin typeface="Arial"/>
                <a:cs typeface="Arial"/>
              </a:rPr>
              <a:t>T</a:t>
            </a:r>
            <a:r>
              <a:rPr sz="2400" b="1" dirty="0">
                <a:latin typeface="Arial"/>
                <a:cs typeface="Arial"/>
              </a:rPr>
              <a:t>E	AL</a:t>
            </a:r>
            <a:r>
              <a:rPr sz="2400" b="1" spc="10" dirty="0">
                <a:latin typeface="Arial"/>
                <a:cs typeface="Arial"/>
              </a:rPr>
              <a:t>T</a:t>
            </a:r>
            <a:r>
              <a:rPr sz="2400" b="1" spc="-5" dirty="0">
                <a:latin typeface="Arial"/>
                <a:cs typeface="Arial"/>
              </a:rPr>
              <a:t>E</a:t>
            </a:r>
            <a:r>
              <a:rPr sz="2400" b="1" spc="-15" dirty="0">
                <a:latin typeface="Arial"/>
                <a:cs typeface="Arial"/>
              </a:rPr>
              <a:t>R</a:t>
            </a:r>
            <a:r>
              <a:rPr sz="2400" b="1" spc="-5" dirty="0">
                <a:latin typeface="Arial"/>
                <a:cs typeface="Arial"/>
              </a:rPr>
              <a:t>NA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	EQUIPOS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0652" y="1775714"/>
            <a:ext cx="3590925" cy="350520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ELECTRICOS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MAYORES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5618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426717" y="2827655"/>
            <a:ext cx="939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798191"/>
            <a:ext cx="17868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92250" algn="l"/>
              </a:tabLst>
            </a:pP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72410" y="2827655"/>
            <a:ext cx="10325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7022" y="2827655"/>
            <a:ext cx="7912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07763" y="2798191"/>
            <a:ext cx="4085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somete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46566" y="2827655"/>
            <a:ext cx="1126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3105023"/>
            <a:ext cx="71964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eléctricos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similares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31302" y="3075558"/>
            <a:ext cx="1854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excepción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3412363"/>
            <a:ext cx="18751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94329" y="3382391"/>
            <a:ext cx="7091045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Hi</a:t>
            </a:r>
            <a:r>
              <a:rPr sz="2400" b="1" i="1" u="sng" spc="2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</a:t>
            </a:r>
            <a:r>
              <a:rPr sz="2400" b="1" i="1" u="sng" spc="25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</a:t>
            </a:r>
            <a:r>
              <a:rPr sz="2400" b="1" i="1" u="sng" spc="2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2400" b="1" i="1" u="sng" spc="2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cual</a:t>
            </a:r>
            <a:r>
              <a:rPr sz="2400" b="1" i="1" u="sng" spc="2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somete</a:t>
            </a:r>
            <a:r>
              <a:rPr sz="2400" b="1" i="1" u="sng" spc="2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</a:t>
            </a:r>
            <a:r>
              <a:rPr sz="2400" b="1" i="1" u="sng" spc="2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equipo</a:t>
            </a:r>
            <a:r>
              <a:rPr sz="2400" b="1" i="1" u="sng" spc="3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2400" b="1" i="1" u="sng" spc="2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esfuerzos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47927" y="3732860"/>
            <a:ext cx="1320165" cy="351155"/>
            <a:chOff x="947927" y="3732860"/>
            <a:chExt cx="1320165" cy="351155"/>
          </a:xfrm>
        </p:grpSpPr>
        <p:sp>
          <p:nvSpPr>
            <p:cNvPr id="21" name="object 21"/>
            <p:cNvSpPr/>
            <p:nvPr/>
          </p:nvSpPr>
          <p:spPr>
            <a:xfrm>
              <a:off x="947927" y="3732860"/>
              <a:ext cx="1253490" cy="351155"/>
            </a:xfrm>
            <a:custGeom>
              <a:avLst/>
              <a:gdLst/>
              <a:ahLst/>
              <a:cxnLst/>
              <a:rect l="l" t="t" r="r" b="b"/>
              <a:pathLst>
                <a:path w="1253489" h="351154">
                  <a:moveTo>
                    <a:pt x="1253032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1253032" y="350824"/>
                  </a:lnTo>
                  <a:lnTo>
                    <a:pt x="1253032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00910" y="3732860"/>
              <a:ext cx="67310" cy="351155"/>
            </a:xfrm>
            <a:custGeom>
              <a:avLst/>
              <a:gdLst/>
              <a:ahLst/>
              <a:cxnLst/>
              <a:rect l="l" t="t" r="r" b="b"/>
              <a:pathLst>
                <a:path w="67310" h="351154">
                  <a:moveTo>
                    <a:pt x="67056" y="0"/>
                  </a:moveTo>
                  <a:lnTo>
                    <a:pt x="0" y="0"/>
                  </a:lnTo>
                  <a:lnTo>
                    <a:pt x="0" y="350824"/>
                  </a:lnTo>
                  <a:lnTo>
                    <a:pt x="67056" y="350824"/>
                  </a:lnTo>
                  <a:lnTo>
                    <a:pt x="6705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35227" y="3699129"/>
            <a:ext cx="1345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Arial"/>
                <a:cs typeface="Arial"/>
              </a:rPr>
              <a:t>mayore</a:t>
            </a:r>
            <a:r>
              <a:rPr sz="2400" b="1" i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7927" y="4048633"/>
            <a:ext cx="1253490" cy="32384"/>
          </a:xfrm>
          <a:custGeom>
            <a:avLst/>
            <a:gdLst/>
            <a:ahLst/>
            <a:cxnLst/>
            <a:rect l="l" t="t" r="r" b="b"/>
            <a:pathLst>
              <a:path w="1253489" h="32385">
                <a:moveTo>
                  <a:pt x="1253032" y="0"/>
                </a:moveTo>
                <a:lnTo>
                  <a:pt x="0" y="0"/>
                </a:lnTo>
                <a:lnTo>
                  <a:pt x="0" y="32003"/>
                </a:lnTo>
                <a:lnTo>
                  <a:pt x="1253032" y="32003"/>
                </a:lnTo>
                <a:lnTo>
                  <a:pt x="12530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66572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4608957"/>
            <a:ext cx="708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99514" y="4638421"/>
            <a:ext cx="51720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limitante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tamaño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26960" y="4608957"/>
            <a:ext cx="2065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 algunos</a:t>
            </a:r>
            <a:r>
              <a:rPr sz="1900" b="1" spc="-10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50781" y="4638421"/>
            <a:ext cx="93471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spc="-1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4886325"/>
            <a:ext cx="2718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31386" y="4915789"/>
            <a:ext cx="8559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preferir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51375" y="4886325"/>
            <a:ext cx="1557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87389" y="4915789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</a:t>
            </a: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89672" y="4886325"/>
            <a:ext cx="1571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41054" y="4915789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947927" y="5193157"/>
            <a:ext cx="1007744" cy="277495"/>
          </a:xfrm>
          <a:custGeom>
            <a:avLst/>
            <a:gdLst/>
            <a:ahLst/>
            <a:cxnLst/>
            <a:rect l="l" t="t" r="r" b="b"/>
            <a:pathLst>
              <a:path w="1007744" h="277495">
                <a:moveTo>
                  <a:pt x="1007668" y="0"/>
                </a:moveTo>
                <a:lnTo>
                  <a:pt x="0" y="0"/>
                </a:lnTo>
                <a:lnTo>
                  <a:pt x="0" y="277367"/>
                </a:lnTo>
                <a:lnTo>
                  <a:pt x="1007668" y="277367"/>
                </a:lnTo>
                <a:lnTo>
                  <a:pt x="100766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935227" y="5163692"/>
            <a:ext cx="11004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inu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84</a:t>
            </a:fld>
            <a:endParaRPr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53855" cy="321945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  <a:tabLst>
                <a:tab pos="528955" algn="l"/>
                <a:tab pos="1769745" algn="l"/>
                <a:tab pos="2235835" algn="l"/>
                <a:tab pos="3913504" algn="l"/>
                <a:tab pos="4205605" algn="l"/>
                <a:tab pos="5043805" algn="l"/>
                <a:tab pos="5848985" algn="l"/>
                <a:tab pos="6315075" algn="l"/>
                <a:tab pos="7541259" algn="l"/>
                <a:tab pos="8012430" algn="l"/>
              </a:tabLst>
            </a:pPr>
            <a:r>
              <a:rPr sz="2200" b="1" spc="-5" dirty="0">
                <a:latin typeface="Arial"/>
                <a:cs typeface="Arial"/>
              </a:rPr>
              <a:t>6.1	Pruebas	de	aisl</a:t>
            </a:r>
            <a:r>
              <a:rPr sz="2200" b="1" spc="-15" dirty="0">
                <a:latin typeface="Arial"/>
                <a:cs typeface="Arial"/>
              </a:rPr>
              <a:t>a</a:t>
            </a:r>
            <a:r>
              <a:rPr sz="2200" b="1" spc="-5" dirty="0">
                <a:latin typeface="Arial"/>
                <a:cs typeface="Arial"/>
              </a:rPr>
              <a:t>mi</a:t>
            </a:r>
            <a:r>
              <a:rPr sz="2200" b="1" dirty="0">
                <a:latin typeface="Arial"/>
                <a:cs typeface="Arial"/>
              </a:rPr>
              <a:t>e</a:t>
            </a:r>
            <a:r>
              <a:rPr sz="2200" b="1" spc="-5" dirty="0">
                <a:latin typeface="Arial"/>
                <a:cs typeface="Arial"/>
              </a:rPr>
              <a:t>nto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y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otros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tipos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pruebas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Corriente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469390"/>
            <a:ext cx="6055995" cy="32004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Alterna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para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Equipos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con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Aislamiento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Sólido.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9545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037333"/>
            <a:ext cx="2419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Básicamente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2015" y="2066798"/>
            <a:ext cx="42157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01153" y="2037333"/>
            <a:ext cx="2282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alterna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315082"/>
            <a:ext cx="20212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13201" y="2344166"/>
            <a:ext cx="210693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aislamiento sólido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7051" y="23150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92921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2871343"/>
            <a:ext cx="34239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30903" y="2900807"/>
            <a:ext cx="24066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otras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07148" y="2871343"/>
            <a:ext cx="3077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descritas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3148711"/>
            <a:ext cx="3268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 alterna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61739" y="3178175"/>
            <a:ext cx="33000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48753" y="3148711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327" y="4010533"/>
            <a:ext cx="5827395" cy="35052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Alto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Potencial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AC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(Hi-Pot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AC)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6657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608957"/>
            <a:ext cx="1787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realizan </a:t>
            </a:r>
            <a:r>
              <a:rPr sz="1900" b="1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83077" y="4638421"/>
            <a:ext cx="5504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46185" y="4608957"/>
            <a:ext cx="777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83369" y="4638421"/>
            <a:ext cx="8026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4886325"/>
            <a:ext cx="2155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dependerá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47314" y="4915789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64734" y="4886325"/>
            <a:ext cx="16865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realice.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499015"/>
            <a:ext cx="208914" cy="19439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35227" y="5441442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85</a:t>
            </a:fld>
            <a:endParaRPr dirty="0"/>
          </a:p>
        </p:txBody>
      </p:sp>
      <p:sp>
        <p:nvSpPr>
          <p:cNvPr id="33" name="object 33"/>
          <p:cNvSpPr txBox="1"/>
          <p:nvPr/>
        </p:nvSpPr>
        <p:spPr>
          <a:xfrm>
            <a:off x="1289558" y="5470601"/>
            <a:ext cx="301498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06010" y="5441442"/>
            <a:ext cx="30581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acorde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69072" y="5470601"/>
            <a:ext cx="15836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reco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254490" y="5441442"/>
            <a:ext cx="7289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748273"/>
            <a:ext cx="11544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fabrica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70429" y="5748273"/>
            <a:ext cx="1441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55850" y="5718810"/>
            <a:ext cx="2155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lo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568063" y="5748273"/>
            <a:ext cx="8718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94146" y="5718810"/>
            <a:ext cx="2115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correspondientes.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426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encuentran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alrededor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1723898"/>
            <a:ext cx="794004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5" dirty="0">
                <a:latin typeface="Arial"/>
                <a:cs typeface="Arial"/>
              </a:rPr>
              <a:t>75%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fábrica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001266"/>
            <a:ext cx="902525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125%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150%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278710"/>
            <a:ext cx="751014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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período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nunca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6380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457197" y="2835275"/>
            <a:ext cx="13290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805811"/>
            <a:ext cx="365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43735" algn="l"/>
              </a:tabLst>
            </a:pPr>
            <a:r>
              <a:rPr sz="1900" b="1" spc="-5" dirty="0">
                <a:latin typeface="Arial"/>
                <a:cs typeface="Arial"/>
              </a:rPr>
              <a:t>Las	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4742" y="2835275"/>
            <a:ext cx="832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7110" y="2805811"/>
            <a:ext cx="43967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recomendadas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112643"/>
            <a:ext cx="20383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3654" y="3083179"/>
            <a:ext cx="756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18839" y="3112643"/>
            <a:ext cx="1031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spc="20" dirty="0">
                <a:latin typeface="Arial"/>
                <a:cs typeface="Arial"/>
              </a:rPr>
              <a:t>l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38471" y="3083179"/>
            <a:ext cx="8369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64301" y="3112643"/>
            <a:ext cx="31781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30106" y="3083179"/>
            <a:ext cx="756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3360547"/>
            <a:ext cx="1017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9327" y="3944696"/>
            <a:ext cx="4371975" cy="351155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5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Factor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601167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841245" y="4572889"/>
            <a:ext cx="17303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mportan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ísima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4543425"/>
            <a:ext cx="4834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12085" algn="l"/>
              </a:tabLst>
            </a:pPr>
            <a:r>
              <a:rPr sz="1900" b="1" spc="-5" dirty="0">
                <a:latin typeface="Arial"/>
                <a:cs typeface="Arial"/>
              </a:rPr>
              <a:t>Prueba	</a:t>
            </a:r>
            <a:r>
              <a:rPr sz="1900" b="1" dirty="0">
                <a:latin typeface="Arial"/>
                <a:cs typeface="Arial"/>
              </a:rPr>
              <a:t>para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36284" y="4572889"/>
            <a:ext cx="26612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61069" y="4543425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31909" y="4572889"/>
            <a:ext cx="1041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todo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4850257"/>
            <a:ext cx="11423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44014" y="4820792"/>
            <a:ext cx="10826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687066" y="5405069"/>
            <a:ext cx="2139950" cy="278130"/>
          </a:xfrm>
          <a:custGeom>
            <a:avLst/>
            <a:gdLst/>
            <a:ahLst/>
            <a:cxnLst/>
            <a:rect l="l" t="t" r="r" b="b"/>
            <a:pathLst>
              <a:path w="2139950" h="278129">
                <a:moveTo>
                  <a:pt x="2139950" y="0"/>
                </a:moveTo>
                <a:lnTo>
                  <a:pt x="0" y="0"/>
                </a:lnTo>
                <a:lnTo>
                  <a:pt x="0" y="277672"/>
                </a:lnTo>
                <a:lnTo>
                  <a:pt x="2139950" y="277672"/>
                </a:lnTo>
                <a:lnTo>
                  <a:pt x="213995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433017"/>
            <a:ext cx="208914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35227" y="5375910"/>
            <a:ext cx="4338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sólido,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86</a:t>
            </a:fld>
            <a:endParaRPr dirty="0"/>
          </a:p>
        </p:txBody>
      </p:sp>
      <p:sp>
        <p:nvSpPr>
          <p:cNvPr id="36" name="object 36"/>
          <p:cNvSpPr txBox="1"/>
          <p:nvPr/>
        </p:nvSpPr>
        <p:spPr>
          <a:xfrm>
            <a:off x="5360542" y="5405069"/>
            <a:ext cx="22313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678293" y="5375910"/>
            <a:ext cx="13474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14790" y="5405069"/>
            <a:ext cx="858519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7927" y="5682742"/>
            <a:ext cx="790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simil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79777" y="5653278"/>
            <a:ext cx="3134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71922" y="5682742"/>
            <a:ext cx="12090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68009" y="565327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178475"/>
            <a:ext cx="208914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7927" y="1147826"/>
            <a:ext cx="9025255" cy="25146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0"/>
              </a:lnSpc>
            </a:pP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1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secciones</a:t>
            </a:r>
            <a:r>
              <a:rPr sz="1900" b="1" i="1" spc="14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posteriores,</a:t>
            </a:r>
            <a:r>
              <a:rPr sz="1900" b="1" i="1" spc="14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se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describirá</a:t>
            </a:r>
            <a:r>
              <a:rPr sz="1900" b="1" i="1" spc="14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13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detalle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el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principio</a:t>
            </a:r>
            <a:r>
              <a:rPr sz="1900" b="1" i="1" spc="13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teórico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r>
              <a:rPr sz="1900" b="1" i="1" spc="13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47927" y="1399286"/>
            <a:ext cx="9025255" cy="26034"/>
          </a:xfrm>
          <a:custGeom>
            <a:avLst/>
            <a:gdLst/>
            <a:ahLst/>
            <a:cxnLst/>
            <a:rect l="l" t="t" r="r" b="b"/>
            <a:pathLst>
              <a:path w="9025255" h="26034">
                <a:moveTo>
                  <a:pt x="9024874" y="0"/>
                </a:moveTo>
                <a:lnTo>
                  <a:pt x="0" y="0"/>
                </a:lnTo>
                <a:lnTo>
                  <a:pt x="0" y="25908"/>
                </a:lnTo>
                <a:lnTo>
                  <a:pt x="9024874" y="25908"/>
                </a:lnTo>
                <a:lnTo>
                  <a:pt x="9024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47927" y="1425194"/>
            <a:ext cx="411861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5"/>
              </a:lnSpc>
            </a:pP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prueba</a:t>
            </a:r>
            <a:r>
              <a:rPr sz="1900" b="1" i="1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como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ejecuta</a:t>
            </a:r>
            <a:r>
              <a:rPr sz="1900" b="1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</a:t>
            </a:r>
            <a:r>
              <a:rPr sz="1900" b="1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misma.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77900" y="1673098"/>
            <a:ext cx="9006205" cy="86995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concluyente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sí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mismo,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siempre debe compararse con resultados anteriores con valores referidos al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 anteriores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20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grados</a:t>
            </a:r>
            <a:r>
              <a:rPr sz="1900" b="1" spc="-5" dirty="0">
                <a:latin typeface="Arial"/>
                <a:cs typeface="Arial"/>
              </a:rPr>
              <a:t> centígrados.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9327" y="2812415"/>
            <a:ext cx="8168640" cy="321945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6.2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Pruebas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Corriente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Alterna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spc="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otro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Tipo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Aislamiento.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8420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975357" y="3455542"/>
            <a:ext cx="170433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</a:t>
            </a:r>
            <a:r>
              <a:rPr sz="1900" b="1" spc="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426079"/>
            <a:ext cx="9050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20035" algn="l"/>
              </a:tabLst>
            </a:pPr>
            <a:r>
              <a:rPr sz="1900" b="1" spc="-5" dirty="0">
                <a:latin typeface="Arial"/>
                <a:cs typeface="Arial"/>
              </a:rPr>
              <a:t>Pruebas	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auge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estado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97762" y="4287901"/>
            <a:ext cx="8432165" cy="1753235"/>
          </a:xfrm>
          <a:custGeom>
            <a:avLst/>
            <a:gdLst/>
            <a:ahLst/>
            <a:cxnLst/>
            <a:rect l="l" t="t" r="r" b="b"/>
            <a:pathLst>
              <a:path w="8432165" h="1753235">
                <a:moveTo>
                  <a:pt x="5042027" y="350520"/>
                </a:moveTo>
                <a:lnTo>
                  <a:pt x="4872863" y="350520"/>
                </a:lnTo>
                <a:lnTo>
                  <a:pt x="4872863" y="0"/>
                </a:lnTo>
                <a:lnTo>
                  <a:pt x="0" y="0"/>
                </a:lnTo>
                <a:lnTo>
                  <a:pt x="0" y="350520"/>
                </a:lnTo>
                <a:lnTo>
                  <a:pt x="0" y="701040"/>
                </a:lnTo>
                <a:lnTo>
                  <a:pt x="5042027" y="701040"/>
                </a:lnTo>
                <a:lnTo>
                  <a:pt x="5042027" y="350520"/>
                </a:lnTo>
                <a:close/>
              </a:path>
              <a:path w="8432165" h="1753235">
                <a:moveTo>
                  <a:pt x="6244463" y="701052"/>
                </a:moveTo>
                <a:lnTo>
                  <a:pt x="0" y="701052"/>
                </a:lnTo>
                <a:lnTo>
                  <a:pt x="0" y="1051560"/>
                </a:lnTo>
                <a:lnTo>
                  <a:pt x="6244463" y="1051560"/>
                </a:lnTo>
                <a:lnTo>
                  <a:pt x="6244463" y="701052"/>
                </a:lnTo>
                <a:close/>
              </a:path>
              <a:path w="8432165" h="1753235">
                <a:moveTo>
                  <a:pt x="8431657" y="1051636"/>
                </a:moveTo>
                <a:lnTo>
                  <a:pt x="0" y="1051636"/>
                </a:lnTo>
                <a:lnTo>
                  <a:pt x="0" y="1402461"/>
                </a:lnTo>
                <a:lnTo>
                  <a:pt x="0" y="1752981"/>
                </a:lnTo>
                <a:lnTo>
                  <a:pt x="7209409" y="1752981"/>
                </a:lnTo>
                <a:lnTo>
                  <a:pt x="7209409" y="1402461"/>
                </a:lnTo>
                <a:lnTo>
                  <a:pt x="8431657" y="1402461"/>
                </a:lnTo>
                <a:lnTo>
                  <a:pt x="8431657" y="1051636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35227" y="3703447"/>
            <a:ext cx="8907145" cy="2344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subestación: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Alto </a:t>
            </a:r>
            <a:r>
              <a:rPr sz="2400" b="1" spc="-5" dirty="0">
                <a:latin typeface="Arial"/>
                <a:cs typeface="Arial"/>
              </a:rPr>
              <a:t>Potencial AC.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Prueba 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Factor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Potencia.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Relación de </a:t>
            </a:r>
            <a:r>
              <a:rPr sz="2400" b="1" dirty="0">
                <a:latin typeface="Arial"/>
                <a:cs typeface="Arial"/>
              </a:rPr>
              <a:t>transformación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76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Análisis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Respuesta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frecuencia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SFRA</a:t>
            </a:r>
            <a:endParaRPr sz="2400">
              <a:latin typeface="Arial"/>
              <a:cs typeface="Arial"/>
            </a:endParaRPr>
          </a:p>
          <a:p>
            <a:pPr marL="1132840" indent="-671195">
              <a:lnSpc>
                <a:spcPts val="2820"/>
              </a:lnSpc>
              <a:buFont typeface="Wingdings"/>
              <a:buChar char=""/>
              <a:tabLst>
                <a:tab pos="1132840" algn="l"/>
                <a:tab pos="1133475" algn="l"/>
              </a:tabLst>
            </a:pPr>
            <a:r>
              <a:rPr sz="2400" b="1" spc="-5" dirty="0">
                <a:latin typeface="Arial"/>
                <a:cs typeface="Arial"/>
              </a:rPr>
              <a:t>Respuesta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Frecuencia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del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Dieléctrico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FDS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87</a:t>
            </a:fld>
            <a:endParaRPr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4202430" cy="35052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 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Alto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Potencial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AC.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775714"/>
            <a:ext cx="247141" cy="32156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75714"/>
            <a:ext cx="9025255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0979"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Prueba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inyección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de</a:t>
            </a:r>
            <a:r>
              <a:rPr sz="2200" b="1" spc="165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AT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Wingdings"/>
                <a:cs typeface="Wingdings"/>
              </a:rPr>
              <a:t></a:t>
            </a:r>
            <a:r>
              <a:rPr sz="2200" b="1" spc="21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Arial"/>
                <a:cs typeface="Arial"/>
              </a:rPr>
              <a:t>someter</a:t>
            </a:r>
            <a:r>
              <a:rPr sz="2200" b="1" spc="1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al</a:t>
            </a:r>
            <a:r>
              <a:rPr sz="2200" b="1" spc="14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aislamiento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</a:t>
            </a:r>
            <a:r>
              <a:rPr sz="2200" b="1" spc="14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esfuerzos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097278"/>
            <a:ext cx="9025255" cy="32067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  <a:tabLst>
                <a:tab pos="1447800" algn="l"/>
                <a:tab pos="3023870" algn="l"/>
                <a:tab pos="3324225" algn="l"/>
                <a:tab pos="3872229" algn="l"/>
                <a:tab pos="4511675" algn="l"/>
                <a:tab pos="4966970" algn="l"/>
                <a:tab pos="6353175" algn="l"/>
                <a:tab pos="7520940" algn="l"/>
                <a:tab pos="7992109" algn="l"/>
                <a:tab pos="8693785" algn="l"/>
              </a:tabLst>
            </a:pPr>
            <a:r>
              <a:rPr sz="2200" b="1" spc="-5" dirty="0">
                <a:latin typeface="Arial"/>
                <a:cs typeface="Arial"/>
              </a:rPr>
              <a:t>eléctric</a:t>
            </a:r>
            <a:r>
              <a:rPr sz="2200" b="1" dirty="0">
                <a:latin typeface="Arial"/>
                <a:cs typeface="Arial"/>
              </a:rPr>
              <a:t>o</a:t>
            </a:r>
            <a:r>
              <a:rPr sz="2200" b="1" spc="-5" dirty="0">
                <a:latin typeface="Arial"/>
                <a:cs typeface="Arial"/>
              </a:rPr>
              <a:t>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superiores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los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que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so</a:t>
            </a:r>
            <a:r>
              <a:rPr sz="2200" b="1" dirty="0">
                <a:latin typeface="Arial"/>
                <a:cs typeface="Arial"/>
              </a:rPr>
              <a:t>m</a:t>
            </a:r>
            <a:r>
              <a:rPr sz="2200" b="1" spc="-5" dirty="0">
                <a:latin typeface="Arial"/>
                <a:cs typeface="Arial"/>
              </a:rPr>
              <a:t>eterá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durante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su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vida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2417699"/>
            <a:ext cx="1413510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0"/>
              </a:lnSpc>
            </a:pPr>
            <a:r>
              <a:rPr sz="2200" b="1" spc="-5" dirty="0">
                <a:latin typeface="Arial"/>
                <a:cs typeface="Arial"/>
              </a:rPr>
              <a:t>operación.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045375"/>
            <a:ext cx="208914" cy="19439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2987167"/>
            <a:ext cx="17818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63266" y="3016631"/>
            <a:ext cx="6711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9419" y="298716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1971" y="3016631"/>
            <a:ext cx="29203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soportar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97420" y="2987167"/>
            <a:ext cx="31864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nominal,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293998"/>
            <a:ext cx="23901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41069" algn="l"/>
              </a:tabLst>
            </a:pP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25114" y="326453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56127" y="3293998"/>
            <a:ext cx="25533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43865" algn="l"/>
                <a:tab pos="1332865" algn="l"/>
              </a:tabLst>
            </a:pPr>
            <a:r>
              <a:rPr sz="1900" b="1" spc="-5" dirty="0">
                <a:latin typeface="Arial"/>
                <a:cs typeface="Arial"/>
              </a:rPr>
              <a:t>no	ten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rá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47257" y="3264535"/>
            <a:ext cx="3733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59130" algn="l"/>
                <a:tab pos="2217420" algn="l"/>
                <a:tab pos="3438525" algn="l"/>
              </a:tabLst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ales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541903"/>
            <a:ext cx="1245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operación.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156032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35227" y="4098417"/>
            <a:ext cx="17462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40405" y="4127880"/>
            <a:ext cx="39998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energizarse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27317" y="4098417"/>
            <a:ext cx="591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77048" y="4127880"/>
            <a:ext cx="20993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533381" y="4098417"/>
            <a:ext cx="45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4375785"/>
            <a:ext cx="41389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varían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acuerdo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equipo,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33466" y="4405248"/>
            <a:ext cx="28416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nunca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 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1000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62138" y="437578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988475"/>
            <a:ext cx="208914" cy="19439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3179317" y="4959985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4930521"/>
            <a:ext cx="35471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91030" algn="l"/>
                <a:tab pos="3253104" algn="l"/>
              </a:tabLst>
            </a:pP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</a:t>
            </a:r>
            <a:r>
              <a:rPr sz="1900" b="1" spc="10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19878" y="4959985"/>
            <a:ext cx="20548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1055" algn="l"/>
              </a:tabLst>
            </a:pP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26884" y="4959985"/>
            <a:ext cx="12865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erifican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50173" y="4930521"/>
            <a:ext cx="17335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5760" algn="l"/>
                <a:tab pos="1087120" algn="l"/>
                <a:tab pos="1518920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237353"/>
            <a:ext cx="19589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fuga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60877" y="5207889"/>
            <a:ext cx="34836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circula por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20367"/>
            <a:ext cx="208914" cy="194987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935227" y="5763005"/>
            <a:ext cx="480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88</a:t>
            </a:fld>
            <a:endParaRPr dirty="0"/>
          </a:p>
        </p:txBody>
      </p:sp>
      <p:sp>
        <p:nvSpPr>
          <p:cNvPr id="41" name="object 41"/>
          <p:cNvSpPr txBox="1"/>
          <p:nvPr/>
        </p:nvSpPr>
        <p:spPr>
          <a:xfrm>
            <a:off x="1475486" y="5792470"/>
            <a:ext cx="21094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excesiva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44975" y="5792470"/>
            <a:ext cx="20961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incremento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súbito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44010" y="5763005"/>
            <a:ext cx="6340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67965" algn="l"/>
              </a:tabLst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indicativo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5227" y="6040323"/>
            <a:ext cx="803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94001" y="6069838"/>
            <a:ext cx="29222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existir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70246" y="6040323"/>
            <a:ext cx="2936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98346"/>
            <a:ext cx="4371975" cy="35052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Factor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7869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2520823"/>
            <a:ext cx="9051290" cy="1442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diseñada para la evaluación del aislamiento en AC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</a:t>
            </a:r>
            <a:r>
              <a:rPr sz="11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basado en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existente 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potencia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utiliza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modelo un capacitor (capacitancia del equipo bajo prueba)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paralelo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(pérdidas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1113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2052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333753" y="4492117"/>
            <a:ext cx="104266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4462653"/>
            <a:ext cx="4868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4320" algn="l"/>
              </a:tabLst>
            </a:pPr>
            <a:r>
              <a:rPr sz="1900" b="1" dirty="0">
                <a:latin typeface="Arial"/>
                <a:cs typeface="Arial"/>
              </a:rPr>
              <a:t>La	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donde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98769" y="4492117"/>
            <a:ext cx="354202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It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representa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31857" y="4462653"/>
            <a:ext cx="453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4740021"/>
            <a:ext cx="3683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79315" y="4769485"/>
            <a:ext cx="31476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capacitiva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84032" y="4740021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01330" y="4769485"/>
            <a:ext cx="18719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47927" y="5046853"/>
            <a:ext cx="979169" cy="277495"/>
          </a:xfrm>
          <a:custGeom>
            <a:avLst/>
            <a:gdLst/>
            <a:ahLst/>
            <a:cxnLst/>
            <a:rect l="l" t="t" r="r" b="b"/>
            <a:pathLst>
              <a:path w="979169" h="277495">
                <a:moveTo>
                  <a:pt x="978712" y="0"/>
                </a:moveTo>
                <a:lnTo>
                  <a:pt x="0" y="0"/>
                </a:lnTo>
                <a:lnTo>
                  <a:pt x="0" y="277368"/>
                </a:lnTo>
                <a:lnTo>
                  <a:pt x="978712" y="277368"/>
                </a:lnTo>
                <a:lnTo>
                  <a:pt x="9787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35227" y="5017389"/>
            <a:ext cx="1071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resistiva.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89</a:t>
            </a:fld>
            <a:endParaRPr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3883209"/>
            <a:ext cx="9279890" cy="287001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41300" marR="5080" indent="-228600" algn="just">
              <a:lnSpc>
                <a:spcPts val="2190"/>
              </a:lnSpc>
              <a:spcBef>
                <a:spcPts val="240"/>
              </a:spcBef>
              <a:tabLst>
                <a:tab pos="621665" algn="l"/>
                <a:tab pos="1835150" algn="l"/>
                <a:tab pos="2980690" algn="l"/>
                <a:tab pos="3417570" algn="l"/>
                <a:tab pos="3772535" algn="l"/>
                <a:tab pos="4797425" algn="l"/>
                <a:tab pos="6276975" algn="l"/>
                <a:tab pos="7664450" algn="l"/>
                <a:tab pos="8174355" algn="l"/>
                <a:tab pos="8985250" algn="l"/>
              </a:tabLst>
            </a:pP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spc="-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 pérdidas disipados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tensión.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8890" indent="-228600" algn="just">
              <a:lnSpc>
                <a:spcPts val="2180"/>
              </a:lnSpc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elemento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capacitivo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capacitor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 del equipo, la carcasa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6985" indent="-228600" algn="just">
              <a:lnSpc>
                <a:spcPts val="2190"/>
              </a:lnSpc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circuito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aplicada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Watts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vienen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dados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144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Vatios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cos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788" y="1217994"/>
            <a:ext cx="4973318" cy="263440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90</a:t>
            </a:fld>
            <a:endParaRPr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4245" y="1119886"/>
            <a:ext cx="9279255" cy="55835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41300" marR="6350" indent="-228600">
              <a:lnSpc>
                <a:spcPts val="2270"/>
              </a:lnSpc>
              <a:spcBef>
                <a:spcPts val="180"/>
              </a:spcBef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sz="1900" b="1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sz="1900" b="1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fluye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el aislamiento.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spc="-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coseno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conocido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complementario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∂,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resistiva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capacitiva.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8600">
              <a:lnSpc>
                <a:spcPts val="2190"/>
              </a:lnSpc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ángulo</a:t>
            </a:r>
            <a:r>
              <a:rPr sz="1900" b="1" spc="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sz="1900" b="1" spc="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relación</a:t>
            </a:r>
            <a:r>
              <a:rPr sz="1900" b="1" spc="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denomina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disipación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definida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186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1860" marR="4367530" indent="-899794">
              <a:lnSpc>
                <a:spcPts val="4370"/>
              </a:lnSpc>
              <a:spcBef>
                <a:spcPts val="4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plano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implica: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 ∂ =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/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Xc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1689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186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2743" y="2376055"/>
            <a:ext cx="1151790" cy="4919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91</a:t>
            </a:fld>
            <a:endParaRPr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85455"/>
            <a:ext cx="208914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1845" y="1343025"/>
            <a:ext cx="9279255" cy="287719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6350" indent="-228600" algn="just">
              <a:lnSpc>
                <a:spcPts val="2180"/>
              </a:lnSpc>
              <a:spcBef>
                <a:spcPts val="250"/>
              </a:spcBef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los valores típicos de medición el factor de disipación y el factor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 representan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exactamente 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ourier New"/>
              <a:buChar char="o"/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8600" algn="just">
              <a:lnSpc>
                <a:spcPct val="97200"/>
              </a:lnSpc>
              <a:buFont typeface="Courier New"/>
              <a:buChar char="o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curiosidad matemática podemos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para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∂ entre 0 y 20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grados,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sentido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agujas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reloj,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aproximadamente igual al Cos Θ , con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 entre 70 y 90 grados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sentido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contrario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agujas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reloj.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7620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tabla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comparativos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disipación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diferentes valores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92</a:t>
            </a:fld>
            <a:endParaRPr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8447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627370"/>
            <a:ext cx="90512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23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circuito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simplificado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1096" y="1271884"/>
            <a:ext cx="6269804" cy="401316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93</a:t>
            </a:fld>
            <a:endParaRPr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1307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855970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circuito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básicamente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 prueba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Watts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pérdida.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0100" y="1290298"/>
            <a:ext cx="6915302" cy="427547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94</a:t>
            </a:fld>
            <a:endParaRPr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7766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podrá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calcularse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manera: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95</a:t>
            </a:fld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1618741" y="1979930"/>
            <a:ext cx="6647180" cy="2838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Capacitancia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picofaradios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 265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Miliamperes 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60 </a:t>
            </a:r>
            <a:r>
              <a:rPr sz="1900" b="1" spc="-5" dirty="0">
                <a:latin typeface="Arial"/>
                <a:cs typeface="Arial"/>
              </a:rPr>
              <a:t>Hz.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2263724"/>
            <a:ext cx="6647180" cy="2717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Capacitancia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picofaradios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 318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Miliamperes 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50 </a:t>
            </a:r>
            <a:r>
              <a:rPr sz="1900" b="1" spc="-5" dirty="0">
                <a:latin typeface="Arial"/>
                <a:cs typeface="Arial"/>
              </a:rPr>
              <a:t>Hz.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8741" y="2812415"/>
            <a:ext cx="8354059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Siempre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cuando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15%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8741" y="3089783"/>
            <a:ext cx="203962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 sea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18741" y="3644519"/>
            <a:ext cx="8354059" cy="2838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8741" y="3928186"/>
            <a:ext cx="8354059" cy="2717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Watts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referirse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kV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aplicando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18741" y="4199509"/>
            <a:ext cx="1664335" cy="2794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20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8741" y="4755769"/>
            <a:ext cx="8354059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 equivalente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Leída x</a:t>
            </a:r>
            <a:r>
              <a:rPr sz="1900" b="1" spc="-10" dirty="0">
                <a:latin typeface="Arial"/>
                <a:cs typeface="Arial"/>
              </a:rPr>
              <a:t> 10</a:t>
            </a:r>
            <a:r>
              <a:rPr sz="1900" b="1" spc="-5" dirty="0">
                <a:latin typeface="Arial"/>
                <a:cs typeface="Arial"/>
              </a:rPr>
              <a:t> / Tensión</a:t>
            </a:r>
            <a:r>
              <a:rPr sz="1900" b="1" spc="-10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8741" y="5310504"/>
            <a:ext cx="819086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Watts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equivalentes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10 </a:t>
            </a:r>
            <a:r>
              <a:rPr sz="1900" b="1" spc="-5" dirty="0">
                <a:latin typeface="Arial"/>
                <a:cs typeface="Arial"/>
              </a:rPr>
              <a:t>kV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Watts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Leídos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/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(Tensión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Prueba)2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091689" cy="277495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947927" y="1979930"/>
            <a:ext cx="5926455" cy="277495"/>
          </a:xfrm>
          <a:custGeom>
            <a:avLst/>
            <a:gdLst/>
            <a:ahLst/>
            <a:cxnLst/>
            <a:rect l="l" t="t" r="r" b="b"/>
            <a:pathLst>
              <a:path w="5926455" h="277494">
                <a:moveTo>
                  <a:pt x="5926201" y="0"/>
                </a:moveTo>
                <a:lnTo>
                  <a:pt x="0" y="0"/>
                </a:lnTo>
                <a:lnTo>
                  <a:pt x="0" y="277367"/>
                </a:lnTo>
                <a:lnTo>
                  <a:pt x="5926201" y="277367"/>
                </a:lnTo>
                <a:lnTo>
                  <a:pt x="592620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Existen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asociados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potencia,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UST, Modo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 Modo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2535047"/>
            <a:ext cx="122999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6512" y="2505582"/>
            <a:ext cx="41135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70660" indent="-1458595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470660" algn="l"/>
                <a:tab pos="1471295" algn="l"/>
              </a:tabLst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Significa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63590" y="2535047"/>
            <a:ext cx="45421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puesto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91521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17317" y="2812415"/>
            <a:ext cx="10064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rdidas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5061" y="2782950"/>
            <a:ext cx="5645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99310" algn="l"/>
              </a:tabLst>
            </a:pP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	que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por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equipo,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76820" y="2812415"/>
            <a:ext cx="2828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dirigen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93045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3060318"/>
            <a:ext cx="72790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 24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 </a:t>
            </a:r>
            <a:r>
              <a:rPr sz="1900" b="1" dirty="0">
                <a:latin typeface="Arial"/>
                <a:cs typeface="Arial"/>
              </a:rPr>
              <a:t>de conexión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 C1.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5863" y="3457318"/>
            <a:ext cx="7092237" cy="3420173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96</a:t>
            </a:fld>
            <a:endParaRPr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6041" y="1118362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7342" y="1147826"/>
            <a:ext cx="435356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Ground,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65084" y="1147826"/>
            <a:ext cx="7931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7821" y="1118362"/>
            <a:ext cx="3796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78075" algn="l"/>
              </a:tabLst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	bajo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7342" y="1425194"/>
            <a:ext cx="170751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puesto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4476" y="1425194"/>
            <a:ext cx="2005964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246379" algn="l"/>
              </a:tabLst>
            </a:pPr>
            <a:r>
              <a:rPr sz="1900" b="1" spc="-5" dirty="0">
                <a:latin typeface="Arial"/>
                <a:cs typeface="Arial"/>
              </a:rPr>
              <a:t>.	Medir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0186" y="1425194"/>
            <a:ext cx="10179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érdidas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41972" y="1395730"/>
            <a:ext cx="1468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circulan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89721" y="1425194"/>
            <a:ext cx="15608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27514" y="1395730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88461" y="1702562"/>
            <a:ext cx="12865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34642" y="1673098"/>
            <a:ext cx="27203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40330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 circ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64132" y="1950466"/>
            <a:ext cx="77857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 25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equipo,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 C1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C2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6608" y="2365160"/>
            <a:ext cx="6315292" cy="4458481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97</a:t>
            </a:fld>
            <a:endParaRPr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6041" y="1116838"/>
            <a:ext cx="2254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7342" y="1147826"/>
            <a:ext cx="2456180" cy="29146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Modo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GST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–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Guarda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6142" y="1147826"/>
            <a:ext cx="521334" cy="2914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so</a:t>
            </a:r>
            <a:r>
              <a:rPr sz="2000" b="1" spc="-20" dirty="0">
                <a:latin typeface="Arial"/>
                <a:cs typeface="Arial"/>
              </a:rPr>
              <a:t>l</a:t>
            </a:r>
            <a:r>
              <a:rPr sz="2000" b="1" dirty="0">
                <a:latin typeface="Arial"/>
                <a:cs typeface="Arial"/>
              </a:rPr>
              <a:t>o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77995" y="1116838"/>
            <a:ext cx="21431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58825" algn="l"/>
              </a:tabLst>
            </a:pPr>
            <a:r>
              <a:rPr sz="2000" b="1" dirty="0">
                <a:latin typeface="Arial"/>
                <a:cs typeface="Arial"/>
              </a:rPr>
              <a:t>:	se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mide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7889" y="1147826"/>
            <a:ext cx="1073785" cy="2914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pérdidas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5996" y="1116838"/>
            <a:ext cx="15220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Arial"/>
                <a:cs typeface="Arial"/>
              </a:rPr>
              <a:t>que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circulan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74226" y="1147826"/>
            <a:ext cx="663575" cy="2914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hacia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454897" y="1438910"/>
            <a:ext cx="340360" cy="292735"/>
          </a:xfrm>
          <a:custGeom>
            <a:avLst/>
            <a:gdLst/>
            <a:ahLst/>
            <a:cxnLst/>
            <a:rect l="l" t="t" r="r" b="b"/>
            <a:pathLst>
              <a:path w="340359" h="292735">
                <a:moveTo>
                  <a:pt x="339851" y="0"/>
                </a:moveTo>
                <a:lnTo>
                  <a:pt x="0" y="0"/>
                </a:lnTo>
                <a:lnTo>
                  <a:pt x="0" y="292608"/>
                </a:lnTo>
                <a:lnTo>
                  <a:pt x="339851" y="292608"/>
                </a:lnTo>
                <a:lnTo>
                  <a:pt x="33985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47342" y="1438910"/>
            <a:ext cx="637540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tierra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54477" y="1438910"/>
            <a:ext cx="1141095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ob</a:t>
            </a:r>
            <a:r>
              <a:rPr sz="2000" b="1" spc="-25" dirty="0">
                <a:latin typeface="Arial"/>
                <a:cs typeface="Arial"/>
              </a:rPr>
              <a:t>v</a:t>
            </a:r>
            <a:r>
              <a:rPr sz="2000" b="1" dirty="0">
                <a:latin typeface="Arial"/>
                <a:cs typeface="Arial"/>
              </a:rPr>
              <a:t>iando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34663" y="1438910"/>
            <a:ext cx="1088390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corrie</a:t>
            </a:r>
            <a:r>
              <a:rPr sz="2000" b="1" spc="-15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40022" y="1407921"/>
            <a:ext cx="35693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52245" algn="l"/>
              </a:tabLst>
            </a:pPr>
            <a:r>
              <a:rPr sz="2000" b="1" dirty="0">
                <a:latin typeface="Arial"/>
                <a:cs typeface="Arial"/>
              </a:rPr>
              <a:t>la	que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circula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66381" y="1438910"/>
            <a:ext cx="651510" cy="2927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60"/>
              </a:lnSpc>
            </a:pPr>
            <a:r>
              <a:rPr sz="2000" b="1" dirty="0">
                <a:latin typeface="Arial"/>
                <a:cs typeface="Arial"/>
              </a:rPr>
              <a:t>cable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74914" y="1407921"/>
            <a:ext cx="8032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BT,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53717"/>
            <a:ext cx="220979" cy="20624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1993138"/>
            <a:ext cx="80314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dirty="0">
                <a:latin typeface="Arial"/>
                <a:cs typeface="Arial"/>
              </a:rPr>
              <a:t> figura 26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muestra </a:t>
            </a:r>
            <a:r>
              <a:rPr sz="2000" b="1" spc="-5" dirty="0">
                <a:latin typeface="Arial"/>
                <a:cs typeface="Arial"/>
              </a:rPr>
              <a:t>la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conexión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equipo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bajo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prueba,</a:t>
            </a:r>
            <a:r>
              <a:rPr sz="2000" b="1" spc="-5" dirty="0">
                <a:latin typeface="Arial"/>
                <a:cs typeface="Arial"/>
              </a:rPr>
              <a:t> mide</a:t>
            </a:r>
            <a:r>
              <a:rPr sz="2000" b="1" dirty="0">
                <a:latin typeface="Arial"/>
                <a:cs typeface="Arial"/>
              </a:rPr>
              <a:t> C2.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8520" y="2531225"/>
            <a:ext cx="6785706" cy="4242749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98</a:t>
            </a:fld>
            <a:endParaRPr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748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27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automático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 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 automática.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7700" y="2105034"/>
            <a:ext cx="7162800" cy="475388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99</a:t>
            </a:fld>
            <a:endParaRPr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5658485" cy="35052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Relación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Transformación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50489" y="1775714"/>
            <a:ext cx="12471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746250"/>
            <a:ext cx="4502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16885" algn="l"/>
              </a:tabLst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0" dirty="0">
                <a:latin typeface="Arial"/>
                <a:cs typeface="Arial"/>
              </a:rPr>
              <a:t>r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0939" y="1775714"/>
            <a:ext cx="832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47406" y="1775714"/>
            <a:ext cx="96646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66961" y="1775714"/>
            <a:ext cx="10058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respe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19426" y="2053082"/>
            <a:ext cx="8280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023618"/>
            <a:ext cx="4032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79040" algn="l"/>
              </a:tabLst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número</a:t>
            </a:r>
            <a:r>
              <a:rPr sz="1900" b="1" dirty="0">
                <a:latin typeface="Arial"/>
                <a:cs typeface="Arial"/>
              </a:rPr>
              <a:t> de	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23739" y="2053082"/>
            <a:ext cx="12896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00596" y="1746250"/>
            <a:ext cx="1604645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135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230"/>
              </a:lnSpc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578735"/>
            <a:ext cx="1995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46501" y="2885567"/>
            <a:ext cx="3536315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sz="2200" b="1" spc="-5" dirty="0">
                <a:latin typeface="Arial"/>
                <a:cs typeface="Arial"/>
              </a:rPr>
              <a:t>espiras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cortocircuitadas,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6501" y="3207131"/>
            <a:ext cx="2635250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sz="2200" b="1" spc="-5" dirty="0">
                <a:latin typeface="Arial"/>
                <a:cs typeface="Arial"/>
              </a:rPr>
              <a:t>circuitos</a:t>
            </a:r>
            <a:r>
              <a:rPr sz="2200" b="1" spc="-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abiertos,</a:t>
            </a:r>
            <a:endParaRPr sz="2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46501" y="3528695"/>
            <a:ext cx="3352165" cy="32004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sz="2200" b="1" spc="-5" dirty="0">
                <a:latin typeface="Arial"/>
                <a:cs typeface="Arial"/>
              </a:rPr>
              <a:t>conexiones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incorrectas</a:t>
            </a:r>
            <a:endParaRPr sz="2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46501" y="3848684"/>
            <a:ext cx="5199380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5"/>
              </a:lnSpc>
              <a:buSzPct val="95454"/>
              <a:buFont typeface="Wingdings"/>
              <a:buChar char=""/>
              <a:tabLst>
                <a:tab pos="228600" algn="l"/>
              </a:tabLst>
            </a:pPr>
            <a:r>
              <a:rPr sz="2200" b="1" spc="-5" dirty="0">
                <a:latin typeface="Arial"/>
                <a:cs typeface="Arial"/>
              </a:rPr>
              <a:t>y</a:t>
            </a:r>
            <a:r>
              <a:rPr sz="2200" b="1" spc="-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defectos</a:t>
            </a:r>
            <a:r>
              <a:rPr sz="2200" b="1" spc="2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el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cambiador de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tomas.</a:t>
            </a:r>
            <a:endParaRPr sz="2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023350" y="4492117"/>
            <a:ext cx="548640" cy="277495"/>
          </a:xfrm>
          <a:custGeom>
            <a:avLst/>
            <a:gdLst/>
            <a:ahLst/>
            <a:cxnLst/>
            <a:rect l="l" t="t" r="r" b="b"/>
            <a:pathLst>
              <a:path w="548640" h="277495">
                <a:moveTo>
                  <a:pt x="548640" y="0"/>
                </a:moveTo>
                <a:lnTo>
                  <a:pt x="0" y="0"/>
                </a:lnTo>
                <a:lnTo>
                  <a:pt x="0" y="277368"/>
                </a:lnTo>
                <a:lnTo>
                  <a:pt x="548640" y="277368"/>
                </a:lnTo>
                <a:lnTo>
                  <a:pt x="5486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2052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4462653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42364" y="4492117"/>
            <a:ext cx="15424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máximo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error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38957" y="4462653"/>
            <a:ext cx="6812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aceptado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0,5%.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74877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935227" y="5017389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52041" y="5046853"/>
            <a:ext cx="15043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</a:t>
            </a:r>
            <a:r>
              <a:rPr sz="1900" b="1" spc="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53307" y="5046853"/>
            <a:ext cx="6845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R´s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953257" y="5017389"/>
            <a:ext cx="2136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93545" algn="l"/>
              </a:tabLst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86807" y="5046853"/>
            <a:ext cx="30943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errores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0,1%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0,3%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78190" y="5017389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82557" y="5046853"/>
            <a:ext cx="12033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5324221"/>
            <a:ext cx="5505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85646" y="529475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19327" y="5879338"/>
            <a:ext cx="2138680" cy="277495"/>
            <a:chOff x="719327" y="5879338"/>
            <a:chExt cx="2138680" cy="277495"/>
          </a:xfrm>
        </p:grpSpPr>
        <p:sp>
          <p:nvSpPr>
            <p:cNvPr id="39" name="object 39"/>
            <p:cNvSpPr/>
            <p:nvPr/>
          </p:nvSpPr>
          <p:spPr>
            <a:xfrm>
              <a:off x="719327" y="5879338"/>
              <a:ext cx="2138680" cy="277495"/>
            </a:xfrm>
            <a:custGeom>
              <a:avLst/>
              <a:gdLst/>
              <a:ahLst/>
              <a:cxnLst/>
              <a:rect l="l" t="t" r="r" b="b"/>
              <a:pathLst>
                <a:path w="2138680" h="277495">
                  <a:moveTo>
                    <a:pt x="2138426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138426" y="277367"/>
                  </a:lnTo>
                  <a:lnTo>
                    <a:pt x="213842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9454" y="5893435"/>
              <a:ext cx="208914" cy="208914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719327" y="5879338"/>
            <a:ext cx="213868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Existen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100</a:t>
            </a:fld>
            <a:endParaRPr dirty="0"/>
          </a:p>
        </p:txBody>
      </p:sp>
      <p:sp>
        <p:nvSpPr>
          <p:cNvPr id="42" name="object 42"/>
          <p:cNvSpPr txBox="1"/>
          <p:nvPr/>
        </p:nvSpPr>
        <p:spPr>
          <a:xfrm>
            <a:off x="2944114" y="5849873"/>
            <a:ext cx="52304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265921" y="5879338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fásic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829038" y="5849873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47927" y="6156655"/>
            <a:ext cx="114046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Trif</a:t>
            </a:r>
            <a:r>
              <a:rPr sz="1900" b="1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sic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75433" y="6127191"/>
            <a:ext cx="1719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47210" y="6156655"/>
            <a:ext cx="117856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35219" y="6156655"/>
            <a:ext cx="106108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76571" y="6127191"/>
            <a:ext cx="3539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3360" algn="l"/>
              </a:tabLst>
            </a:pPr>
            <a:r>
              <a:rPr sz="1900" b="1" spc="-5" dirty="0">
                <a:latin typeface="Arial"/>
                <a:cs typeface="Arial"/>
              </a:rPr>
              <a:t>de	según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68257" y="6156655"/>
            <a:ext cx="131762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ANSI,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7927" y="6435547"/>
            <a:ext cx="13811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Australia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17386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Efectuando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25166" y="1147826"/>
            <a:ext cx="13296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6386" y="1147826"/>
            <a:ext cx="3219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08696" y="1147826"/>
            <a:ext cx="3219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BT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05783" y="1118362"/>
            <a:ext cx="40373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52295" algn="l"/>
                <a:tab pos="389001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92769" y="1147826"/>
            <a:ext cx="6451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lue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88730" y="1118362"/>
            <a:ext cx="615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55226" y="1147826"/>
            <a:ext cx="4178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425194"/>
            <a:ext cx="24682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terciario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03219" y="1395730"/>
            <a:ext cx="1574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existe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28310" y="1425194"/>
            <a:ext cx="16052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84644" y="1395730"/>
            <a:ext cx="374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10348" y="1425194"/>
            <a:ext cx="2155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cálculos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necesario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52966" y="1395730"/>
            <a:ext cx="7334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12742" y="1702562"/>
            <a:ext cx="30975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1673098"/>
            <a:ext cx="74301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41085" algn="l"/>
              </a:tabLst>
            </a:pPr>
            <a:r>
              <a:rPr sz="1900" b="1" spc="-5" dirty="0">
                <a:latin typeface="Arial"/>
                <a:cs typeface="Arial"/>
              </a:rPr>
              <a:t>arrojar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del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2228214"/>
            <a:ext cx="905129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1651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TTR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voltios,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voltios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80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voltios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equipos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monofásicos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trifásicos.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28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TTR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330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marca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megger,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trifásico,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totalmente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automático.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101</a:t>
            </a:fld>
            <a:endParaRPr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1005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552569"/>
            <a:ext cx="904240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49580" algn="l"/>
                <a:tab pos="1128395" algn="l"/>
                <a:tab pos="1541145" algn="l"/>
                <a:tab pos="2099945" algn="l"/>
                <a:tab pos="2497455" algn="l"/>
                <a:tab pos="3324225" algn="l"/>
                <a:tab pos="3749040" algn="l"/>
                <a:tab pos="4347210" algn="l"/>
                <a:tab pos="5831205" algn="l"/>
                <a:tab pos="6468110" algn="l"/>
                <a:tab pos="7362190" algn="l"/>
                <a:tab pos="7694295" algn="l"/>
                <a:tab pos="8747760" algn="l"/>
              </a:tabLst>
            </a:pPr>
            <a:r>
              <a:rPr sz="1900" b="1" spc="-5" dirty="0">
                <a:latin typeface="Arial"/>
                <a:cs typeface="Arial"/>
              </a:rPr>
              <a:t>En	caso	de	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ilice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ásico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transformación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trifásico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9212" y="5136769"/>
            <a:ext cx="8803640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simplemente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hay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identificar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5414213"/>
            <a:ext cx="8575040" cy="27813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placa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cuales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5691885"/>
            <a:ext cx="2896235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polaridad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5835" y="1147614"/>
            <a:ext cx="6633308" cy="342212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102</a:t>
            </a:fld>
            <a:endParaRPr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69212" y="1147826"/>
            <a:ext cx="8803640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103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97761" y="1425194"/>
            <a:ext cx="8575040" cy="28384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lados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transformado,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hay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identificar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placa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761" y="1708607"/>
            <a:ext cx="8575040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  <a:tabLst>
                <a:tab pos="1823085" algn="l"/>
                <a:tab pos="2480945" algn="l"/>
                <a:tab pos="4143375" algn="l"/>
                <a:tab pos="4599940" algn="l"/>
                <a:tab pos="5981065" algn="l"/>
                <a:tab pos="6745605" algn="l"/>
                <a:tab pos="7338059" algn="l"/>
                <a:tab pos="7645400" algn="l"/>
                <a:tab pos="8301990" algn="l"/>
              </a:tabLst>
            </a:pPr>
            <a:r>
              <a:rPr sz="1900" b="1" spc="-5" dirty="0">
                <a:latin typeface="Arial"/>
                <a:cs typeface="Arial"/>
              </a:rPr>
              <a:t>transforma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mbin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inales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1985975"/>
            <a:ext cx="8575040" cy="27813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encuentran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YY6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761" y="2263724"/>
            <a:ext cx="8575040" cy="27178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H3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761" y="2535047"/>
            <a:ext cx="936625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X3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X1.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1663" y="3089783"/>
            <a:ext cx="8851265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transformador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20" dirty="0">
                <a:latin typeface="Arial"/>
                <a:cs typeface="Arial"/>
              </a:rPr>
              <a:t>X0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conexión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0517" y="3367151"/>
            <a:ext cx="7000875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paralelos</a:t>
            </a:r>
            <a:r>
              <a:rPr sz="1900" b="1" dirty="0">
                <a:latin typeface="Arial"/>
                <a:cs typeface="Arial"/>
              </a:rPr>
              <a:t> tal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indicó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8963" y="3892677"/>
            <a:ext cx="2146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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50517" y="3921836"/>
            <a:ext cx="8622665" cy="28384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delta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50517" y="4205554"/>
            <a:ext cx="8622665" cy="27940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ubicación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estrella,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50517" y="4484446"/>
            <a:ext cx="8622665" cy="27178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  <a:tabLst>
                <a:tab pos="1409065" algn="l"/>
                <a:tab pos="1986280" algn="l"/>
                <a:tab pos="2764790" algn="l"/>
                <a:tab pos="3194050" algn="l"/>
                <a:tab pos="4267835" algn="l"/>
                <a:tab pos="5126990" algn="l"/>
                <a:tab pos="5489575" algn="l"/>
                <a:tab pos="6065520" algn="l"/>
                <a:tab pos="7151370" algn="l"/>
                <a:tab pos="7501255" algn="l"/>
                <a:tab pos="8267700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án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ralelo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mues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placa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0517" y="4755769"/>
            <a:ext cx="1717675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21663" y="5033136"/>
            <a:ext cx="8863965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  <a:tab pos="612140" algn="l"/>
                <a:tab pos="970280" algn="l"/>
                <a:tab pos="2773045" algn="l"/>
                <a:tab pos="3199765" algn="l"/>
                <a:tab pos="3919854" algn="l"/>
                <a:tab pos="4222750" algn="l"/>
                <a:tab pos="5222240" algn="l"/>
                <a:tab pos="5808345" algn="l"/>
                <a:tab pos="7024370" algn="l"/>
                <a:tab pos="7520305" algn="l"/>
                <a:tab pos="8211820" algn="l"/>
                <a:tab pos="8649970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est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ella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conexi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zig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–</a:t>
            </a:r>
            <a:r>
              <a:rPr sz="1900" b="1" spc="-5" dirty="0">
                <a:latin typeface="Arial"/>
                <a:cs typeface="Arial"/>
              </a:rPr>
              <a:t>zag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50517" y="5310504"/>
            <a:ext cx="8622665" cy="28384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delta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delta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50517" y="5594299"/>
            <a:ext cx="8622665" cy="27178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acceso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al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neutro,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conexiones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50517" y="5865622"/>
            <a:ext cx="3740150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anexo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962400"/>
            <a:chOff x="789431" y="1124085"/>
            <a:chExt cx="9114790" cy="396240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52599" y="1147572"/>
              <a:ext cx="7153018" cy="393856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545460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09013" y="5426405"/>
            <a:ext cx="9366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exo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104</a:t>
            </a:fld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935227" y="5397246"/>
            <a:ext cx="4662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8765" algn="l"/>
              </a:tabLst>
            </a:pPr>
            <a:r>
              <a:rPr sz="1900" b="1" spc="-5" dirty="0">
                <a:latin typeface="Arial"/>
                <a:cs typeface="Arial"/>
              </a:rPr>
              <a:t>Este	incl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9434" y="5426405"/>
            <a:ext cx="433387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mayoría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esquemas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5674614"/>
            <a:ext cx="21831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posibles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74745" y="5704078"/>
            <a:ext cx="3632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normas ANSI, </a:t>
            </a:r>
            <a:r>
              <a:rPr sz="1900" b="1" dirty="0">
                <a:latin typeface="Arial"/>
                <a:cs typeface="Arial"/>
              </a:rPr>
              <a:t>IEC </a:t>
            </a:r>
            <a:r>
              <a:rPr sz="1900" b="1" spc="-5" dirty="0">
                <a:latin typeface="Arial"/>
                <a:cs typeface="Arial"/>
              </a:rPr>
              <a:t>y Australiana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4372" y="56746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6489065" cy="35052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Análisis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Respuesta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Frecuencia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(SFRA)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75714"/>
            <a:ext cx="45167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53465" algn="l"/>
                <a:tab pos="1489075" algn="l"/>
                <a:tab pos="3360420" algn="l"/>
              </a:tabLst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ica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mante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imie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06922" y="1746250"/>
            <a:ext cx="14795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5630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1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3793" y="1775714"/>
            <a:ext cx="8007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77021" y="1746250"/>
            <a:ext cx="1809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8935" algn="l"/>
                <a:tab pos="1662430" algn="l"/>
              </a:tabLst>
            </a:pPr>
            <a:r>
              <a:rPr sz="1900" b="1" spc="-5" dirty="0">
                <a:latin typeface="Arial"/>
                <a:cs typeface="Arial"/>
              </a:rPr>
              <a:t>la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2053082"/>
            <a:ext cx="35363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72151" y="2053082"/>
            <a:ext cx="25317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23359" y="2023618"/>
            <a:ext cx="54616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31845" algn="l"/>
              </a:tabLst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434207" y="2608199"/>
            <a:ext cx="668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SFRA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578735"/>
            <a:ext cx="9047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35960" algn="l"/>
              </a:tabLst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	que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significa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856102"/>
            <a:ext cx="2545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barrido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68962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410839"/>
            <a:ext cx="29775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Basa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64559" y="3440303"/>
            <a:ext cx="3196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variación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parámetros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11948" y="3410839"/>
            <a:ext cx="11512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5273" y="3440303"/>
            <a:ext cx="15576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717671"/>
            <a:ext cx="20866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79425" algn="l"/>
                <a:tab pos="878205" algn="l"/>
              </a:tabLst>
            </a:pPr>
            <a:r>
              <a:rPr sz="1900" b="1" spc="-5" dirty="0">
                <a:latin typeface="Arial"/>
                <a:cs typeface="Arial"/>
              </a:rPr>
              <a:t>de	la	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19957" y="3688207"/>
            <a:ext cx="4784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2125" algn="l"/>
                <a:tab pos="1037590" algn="l"/>
                <a:tab pos="2494915" algn="l"/>
                <a:tab pos="3044190" algn="l"/>
              </a:tabLst>
            </a:pPr>
            <a:r>
              <a:rPr sz="1900" b="1" spc="-5" dirty="0">
                <a:latin typeface="Arial"/>
                <a:cs typeface="Arial"/>
              </a:rPr>
              <a:t>de	los	devanados	del	transformador;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91245" y="3717671"/>
            <a:ext cx="14509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27514" y="368820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3994988"/>
            <a:ext cx="13430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cta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78126" y="3965829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78307"/>
            <a:ext cx="208914" cy="19498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35227" y="4520565"/>
            <a:ext cx="1214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16150" y="4550029"/>
            <a:ext cx="11938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orte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74846" y="4520565"/>
            <a:ext cx="2165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06745" y="4550029"/>
            <a:ext cx="6172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fallas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88989" y="4520565"/>
            <a:ext cx="26879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abajo,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43745" y="4550029"/>
            <a:ext cx="8420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sismos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797933"/>
            <a:ext cx="3456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6235" algn="l"/>
                <a:tab pos="1624330" algn="l"/>
                <a:tab pos="2289810" algn="l"/>
              </a:tabLst>
            </a:pPr>
            <a:r>
              <a:rPr sz="1900" b="1" spc="-5" dirty="0">
                <a:latin typeface="Arial"/>
                <a:cs typeface="Arial"/>
              </a:rPr>
              <a:t>o	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20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15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meno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63311" y="4797933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03571" y="4827397"/>
            <a:ext cx="3894454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268095" algn="l"/>
                <a:tab pos="2952115" algn="l"/>
              </a:tabLst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uz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spc="20" dirty="0">
                <a:latin typeface="Arial"/>
                <a:cs typeface="Arial"/>
              </a:rPr>
              <a:t>o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bru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81921" y="4797933"/>
            <a:ext cx="704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0220" algn="l"/>
              </a:tabLst>
            </a:pPr>
            <a:r>
              <a:rPr sz="1900" b="1" spc="-5" dirty="0">
                <a:latin typeface="Arial"/>
                <a:cs typeface="Arial"/>
              </a:rPr>
              <a:t>en	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636642" y="5106289"/>
            <a:ext cx="4023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desplazamientos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710421" y="5076825"/>
            <a:ext cx="12757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227" y="5076825"/>
            <a:ext cx="3651885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ocasionar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89515"/>
            <a:ext cx="208914" cy="194394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47927" y="5661405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20" dirty="0">
                <a:latin typeface="Arial"/>
                <a:cs typeface="Arial"/>
              </a:rPr>
              <a:t>o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im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105</a:t>
            </a:fld>
            <a:endParaRPr dirty="0"/>
          </a:p>
        </p:txBody>
      </p:sp>
      <p:sp>
        <p:nvSpPr>
          <p:cNvPr id="46" name="object 46"/>
          <p:cNvSpPr txBox="1"/>
          <p:nvPr/>
        </p:nvSpPr>
        <p:spPr>
          <a:xfrm>
            <a:off x="2520442" y="5631942"/>
            <a:ext cx="414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31489" y="5661405"/>
            <a:ext cx="42024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requerimientos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mecánicos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30820" y="5631942"/>
            <a:ext cx="2653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diseño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7927" y="5938773"/>
            <a:ext cx="46399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debilitamiento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estructura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34354" y="5909310"/>
            <a:ext cx="4348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35227" y="6186627"/>
            <a:ext cx="2252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275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29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7107" y="1147826"/>
            <a:ext cx="61956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resistencias,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inductancia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425194"/>
            <a:ext cx="19786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propias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mutua,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03550" y="1395730"/>
            <a:ext cx="30918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6136" y="1425194"/>
            <a:ext cx="12604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13701" y="1395730"/>
            <a:ext cx="2468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1702562"/>
            <a:ext cx="7791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81301" y="1673098"/>
            <a:ext cx="424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60345" y="1702562"/>
            <a:ext cx="8610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1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8705" y="167309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66655"/>
            <a:ext cx="208914" cy="19439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681226" y="5638546"/>
            <a:ext cx="2101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parámetros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varían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5609082"/>
            <a:ext cx="4221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25445" algn="l"/>
              </a:tabLst>
            </a:pPr>
            <a:r>
              <a:rPr sz="1900" b="1" spc="-5" dirty="0">
                <a:latin typeface="Arial"/>
                <a:cs typeface="Arial"/>
              </a:rPr>
              <a:t>Estos	cuando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21859" y="5638546"/>
            <a:ext cx="47637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5915914"/>
            <a:ext cx="4713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280795" algn="l"/>
                <a:tab pos="2051685" algn="l"/>
                <a:tab pos="3021330" algn="l"/>
                <a:tab pos="3926204" algn="l"/>
                <a:tab pos="4201795" algn="l"/>
              </a:tabLst>
            </a:pPr>
            <a:r>
              <a:rPr sz="1900" b="1" spc="-5" dirty="0">
                <a:latin typeface="Arial"/>
                <a:cs typeface="Arial"/>
              </a:rPr>
              <a:t>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cambio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rcial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48325" y="58864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56096" y="5915914"/>
            <a:ext cx="411670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50925" algn="l"/>
                <a:tab pos="3122295" algn="l"/>
              </a:tabLst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binas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iertas,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7927" y="6193256"/>
            <a:ext cx="2483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deformadas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sueltas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85515" y="6163767"/>
            <a:ext cx="4206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 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9212" y="1979684"/>
            <a:ext cx="6493587" cy="3636831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106</a:t>
            </a:fld>
            <a:endParaRPr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147826"/>
            <a:ext cx="25520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Fallas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5272" y="1147826"/>
            <a:ext cx="11664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49522" y="1118362"/>
            <a:ext cx="64344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23840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alrede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6613" y="1425194"/>
            <a:ext cx="36048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96875" algn="l"/>
                <a:tab pos="1190625" algn="l"/>
                <a:tab pos="2676525" algn="l"/>
              </a:tabLst>
            </a:pPr>
            <a:r>
              <a:rPr sz="1900" b="1" spc="-5" dirty="0">
                <a:latin typeface="Arial"/>
                <a:cs typeface="Arial"/>
              </a:rPr>
              <a:t>10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eces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9046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52265" algn="l"/>
              </a:tabLst>
            </a:pPr>
            <a:r>
              <a:rPr sz="1900" b="1" spc="-5" dirty="0">
                <a:latin typeface="Arial"/>
                <a:cs typeface="Arial"/>
              </a:rPr>
              <a:t>de	del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(depende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1673098"/>
            <a:ext cx="87058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ocurre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falla)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89338" y="1702562"/>
            <a:ext cx="2838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1979930"/>
            <a:ext cx="28200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56944" algn="l"/>
              </a:tabLst>
            </a:pP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erza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Electro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inamica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5095" y="1950466"/>
            <a:ext cx="40138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26235" algn="l"/>
                <a:tab pos="2690495" algn="l"/>
                <a:tab pos="3070225" algn="l"/>
                <a:tab pos="3732529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sar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olla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18093" y="1979930"/>
            <a:ext cx="1854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54810" algn="l"/>
              </a:tabLst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orci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257336"/>
            <a:ext cx="29210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cuadrado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61003" y="2228214"/>
            <a:ext cx="29025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que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ocasiona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57948" y="2257336"/>
            <a:ext cx="25184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esfuerzos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505582"/>
            <a:ext cx="2291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8540" algn="l"/>
                <a:tab pos="1299210" algn="l"/>
              </a:tabLst>
            </a:pPr>
            <a:r>
              <a:rPr sz="1900" b="1" spc="-5" dirty="0">
                <a:latin typeface="Arial"/>
                <a:cs typeface="Arial"/>
              </a:rPr>
              <a:t>tienden	a	producir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62197" y="2535047"/>
            <a:ext cx="61137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33855" algn="l"/>
                <a:tab pos="2587625" algn="l"/>
                <a:tab pos="2868295" algn="l"/>
                <a:tab pos="3928745" algn="l"/>
                <a:tab pos="4358005" algn="l"/>
                <a:tab pos="4852670" algn="l"/>
              </a:tabLst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spc="15" dirty="0">
                <a:latin typeface="Arial"/>
                <a:cs typeface="Arial"/>
              </a:rPr>
              <a:t>o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axiales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radial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33381" y="2228214"/>
            <a:ext cx="45402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90170" marR="5080" indent="-7810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que  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2782950"/>
            <a:ext cx="4785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deformarlos.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333768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53566" y="3367151"/>
            <a:ext cx="47999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debilidad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mecánica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papel/celulosa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76006" y="3367151"/>
            <a:ext cx="13258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islamie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40577" y="3337687"/>
            <a:ext cx="3846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84245" algn="l"/>
              </a:tabLst>
            </a:pPr>
            <a:r>
              <a:rPr sz="1900" b="1" spc="-5" dirty="0">
                <a:latin typeface="Arial"/>
                <a:cs typeface="Arial"/>
              </a:rPr>
              <a:t>, 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</a:t>
            </a:r>
            <a:r>
              <a:rPr sz="1900" b="1" spc="-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za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3615055"/>
            <a:ext cx="1741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90698" y="3644519"/>
            <a:ext cx="37014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88976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lazamie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05396" y="3615055"/>
            <a:ext cx="33769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bobinas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3892677"/>
            <a:ext cx="2430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21055" algn="l"/>
              </a:tabLst>
            </a:pPr>
            <a:r>
              <a:rPr sz="1900" b="1" spc="-5" dirty="0">
                <a:latin typeface="Arial"/>
                <a:cs typeface="Arial"/>
              </a:rPr>
              <a:t>como	consecuencia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08375" y="3892677"/>
            <a:ext cx="6724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8470" algn="l"/>
              </a:tabLst>
            </a:pPr>
            <a:r>
              <a:rPr sz="1900" b="1" spc="-5" dirty="0">
                <a:latin typeface="Arial"/>
                <a:cs typeface="Arial"/>
              </a:rPr>
              <a:t>en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34890" y="3921836"/>
            <a:ext cx="467677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586230" algn="l"/>
                <a:tab pos="2033905" algn="l"/>
                <a:tab pos="2399665" algn="l"/>
                <a:tab pos="3422650" algn="l"/>
                <a:tab pos="3869054" algn="l"/>
              </a:tabLst>
            </a:pPr>
            <a:r>
              <a:rPr sz="1900" b="1" spc="-5" dirty="0">
                <a:latin typeface="Arial"/>
                <a:cs typeface="Arial"/>
              </a:rPr>
              <a:t>dismin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tensi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amarre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64573" y="3892677"/>
            <a:ext cx="821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9740" algn="l"/>
              </a:tabLst>
            </a:pPr>
            <a:r>
              <a:rPr sz="1900" b="1" spc="-5" dirty="0">
                <a:latin typeface="Arial"/>
                <a:cs typeface="Arial"/>
              </a:rPr>
              <a:t>de	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170045"/>
            <a:ext cx="1351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315466" y="4755769"/>
            <a:ext cx="11125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5227" y="4726304"/>
            <a:ext cx="34499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77975" algn="l"/>
              </a:tabLst>
            </a:pPr>
            <a:r>
              <a:rPr sz="1900" b="1" spc="-5" dirty="0">
                <a:latin typeface="Arial"/>
                <a:cs typeface="Arial"/>
              </a:rPr>
              <a:t>La	puede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59859" y="4755769"/>
            <a:ext cx="40468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destrucción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retenes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94014" y="4726304"/>
            <a:ext cx="1491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estructuras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7927" y="5033136"/>
            <a:ext cx="2955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soporte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033139" y="5033136"/>
            <a:ext cx="1473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90898" y="5003673"/>
            <a:ext cx="6092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76400" algn="l"/>
              </a:tabLst>
            </a:pPr>
            <a:r>
              <a:rPr sz="1900" b="1" spc="-5" dirty="0">
                <a:latin typeface="Arial"/>
                <a:cs typeface="Arial"/>
              </a:rPr>
              <a:t>,	de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placas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desplazamiento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5227" y="5281041"/>
            <a:ext cx="21564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5587949"/>
            <a:ext cx="228600" cy="277672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935227" y="5558790"/>
            <a:ext cx="5118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107</a:t>
            </a:fld>
            <a:endParaRPr dirty="0"/>
          </a:p>
        </p:txBody>
      </p:sp>
      <p:sp>
        <p:nvSpPr>
          <p:cNvPr id="49" name="object 49"/>
          <p:cNvSpPr txBox="1"/>
          <p:nvPr/>
        </p:nvSpPr>
        <p:spPr>
          <a:xfrm>
            <a:off x="1492250" y="5587949"/>
            <a:ext cx="45529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desplazamiento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magnitud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90284" y="5558790"/>
            <a:ext cx="2866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podrá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003538" y="5587949"/>
            <a:ext cx="969644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st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47927" y="5865622"/>
            <a:ext cx="872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8" y="1147826"/>
              <a:ext cx="1797050" cy="277495"/>
            </a:xfrm>
            <a:custGeom>
              <a:avLst/>
              <a:gdLst/>
              <a:ahLst/>
              <a:cxnLst/>
              <a:rect l="l" t="t" r="r" b="b"/>
              <a:pathLst>
                <a:path w="1797050" h="277494">
                  <a:moveTo>
                    <a:pt x="179705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97050" y="277367"/>
                  </a:lnTo>
                  <a:lnTo>
                    <a:pt x="179705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118362"/>
            <a:ext cx="904494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2028189" algn="l"/>
                <a:tab pos="2381885" algn="l"/>
                <a:tab pos="3338195" algn="l"/>
                <a:tab pos="3772535" algn="l"/>
                <a:tab pos="4808220" algn="l"/>
                <a:tab pos="5241925" algn="l"/>
                <a:tab pos="6532245" algn="l"/>
                <a:tab pos="6965950" algn="l"/>
                <a:tab pos="8323580" algn="l"/>
              </a:tabLst>
            </a:pPr>
            <a:r>
              <a:rPr sz="1900" b="1" spc="-5" dirty="0">
                <a:latin typeface="Arial"/>
                <a:cs typeface="Arial"/>
              </a:rPr>
              <a:t>Adi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ion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lmen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áli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fre</a:t>
            </a:r>
            <a:r>
              <a:rPr sz="1900" b="1" spc="-1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ed</a:t>
            </a:r>
            <a:r>
              <a:rPr sz="1900" b="1" spc="-5" dirty="0">
                <a:latin typeface="Arial"/>
                <a:cs typeface="Arial"/>
              </a:rPr>
              <a:t>e  detectar: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7342" y="1979930"/>
            <a:ext cx="340042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 espiras,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47342" y="2257374"/>
            <a:ext cx="342582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47342" y="2535047"/>
            <a:ext cx="249555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abiertos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7342" y="2812415"/>
            <a:ext cx="452120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337687"/>
            <a:ext cx="4600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19622" y="3367151"/>
            <a:ext cx="42741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calcular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logaritmo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cociente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80854" y="3337687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47927" y="3644519"/>
            <a:ext cx="1890395" cy="277495"/>
          </a:xfrm>
          <a:custGeom>
            <a:avLst/>
            <a:gdLst/>
            <a:ahLst/>
            <a:cxnLst/>
            <a:rect l="l" t="t" r="r" b="b"/>
            <a:pathLst>
              <a:path w="1890395" h="277495">
                <a:moveTo>
                  <a:pt x="1890014" y="0"/>
                </a:moveTo>
                <a:lnTo>
                  <a:pt x="0" y="0"/>
                </a:lnTo>
                <a:lnTo>
                  <a:pt x="0" y="277367"/>
                </a:lnTo>
                <a:lnTo>
                  <a:pt x="1890014" y="277367"/>
                </a:lnTo>
                <a:lnTo>
                  <a:pt x="189001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35227" y="3615055"/>
            <a:ext cx="6094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5020" algn="l"/>
                <a:tab pos="1216660" algn="l"/>
                <a:tab pos="2109470" algn="l"/>
                <a:tab pos="2531110" algn="l"/>
                <a:tab pos="3943985" algn="l"/>
                <a:tab pos="4432935" algn="l"/>
              </a:tabLst>
            </a:pPr>
            <a:r>
              <a:rPr sz="1900" b="1" spc="-5" dirty="0">
                <a:latin typeface="Arial"/>
                <a:cs typeface="Arial"/>
              </a:rPr>
              <a:t>Señal	de	</a:t>
            </a:r>
            <a:r>
              <a:rPr sz="1900" b="1" dirty="0">
                <a:latin typeface="Arial"/>
                <a:cs typeface="Arial"/>
              </a:rPr>
              <a:t>salida,	</a:t>
            </a:r>
            <a:r>
              <a:rPr sz="1900" b="1" spc="-5" dirty="0">
                <a:latin typeface="Arial"/>
                <a:cs typeface="Arial"/>
              </a:rPr>
              <a:t>en	frecuencia,	del	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60641" y="3644519"/>
            <a:ext cx="23247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272415" algn="l"/>
                <a:tab pos="1029969" algn="l"/>
                <a:tab pos="1451610" algn="l"/>
              </a:tabLst>
            </a:pPr>
            <a:r>
              <a:rPr sz="1900" b="1" spc="-5" dirty="0">
                <a:latin typeface="Arial"/>
                <a:cs typeface="Arial"/>
              </a:rPr>
              <a:t>y	se</a:t>
            </a:r>
            <a:r>
              <a:rPr sz="1900" b="1" dirty="0">
                <a:latin typeface="Arial"/>
                <a:cs typeface="Arial"/>
              </a:rPr>
              <a:t>ñ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trada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2421" y="3615055"/>
            <a:ext cx="5137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710" algn="l"/>
              </a:tabLst>
            </a:pPr>
            <a:r>
              <a:rPr sz="1900" b="1" spc="-5" dirty="0">
                <a:latin typeface="Arial"/>
                <a:cs typeface="Arial"/>
              </a:rPr>
              <a:t>,	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892677"/>
            <a:ext cx="8040370" cy="871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frecuencia,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</a:t>
            </a:r>
            <a:r>
              <a:rPr sz="1900" b="1" dirty="0">
                <a:latin typeface="Arial"/>
                <a:cs typeface="Arial"/>
              </a:rPr>
              <a:t> función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transferencia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viene</a:t>
            </a:r>
            <a:r>
              <a:rPr sz="1900" b="1" dirty="0">
                <a:latin typeface="Arial"/>
                <a:cs typeface="Arial"/>
              </a:rPr>
              <a:t> dada </a:t>
            </a:r>
            <a:r>
              <a:rPr sz="1900" b="1" spc="-5" dirty="0">
                <a:latin typeface="Arial"/>
                <a:cs typeface="Arial"/>
              </a:rPr>
              <a:t>por: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967482" y="5033136"/>
            <a:ext cx="6118225" cy="3797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5"/>
              </a:lnSpc>
            </a:pPr>
            <a:r>
              <a:rPr sz="2600" b="1" dirty="0">
                <a:latin typeface="Arial"/>
                <a:cs typeface="Arial"/>
              </a:rPr>
              <a:t>H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en dB = 20</a:t>
            </a:r>
            <a:r>
              <a:rPr sz="2600" b="1" spc="1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log[V(f)salida/V(f)entrada]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718132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5660898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representación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repuesta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observa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108</a:t>
            </a:fld>
            <a:endParaRPr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3874"/>
            <a:ext cx="9189085" cy="5372735"/>
            <a:chOff x="719455" y="1123874"/>
            <a:chExt cx="9189085" cy="537273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91963" y="6219139"/>
              <a:ext cx="2939415" cy="277495"/>
            </a:xfrm>
            <a:custGeom>
              <a:avLst/>
              <a:gdLst/>
              <a:ahLst/>
              <a:cxnLst/>
              <a:rect l="l" t="t" r="r" b="b"/>
              <a:pathLst>
                <a:path w="2939415" h="277495">
                  <a:moveTo>
                    <a:pt x="2938907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2938907" y="277368"/>
                  </a:lnTo>
                  <a:lnTo>
                    <a:pt x="293890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6247087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6189675"/>
            <a:ext cx="1821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Aquí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12033" y="6219139"/>
            <a:ext cx="1165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ide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18915" y="6189675"/>
            <a:ext cx="43053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fácilmente tres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rangos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frecuencia: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9327" y="1147572"/>
            <a:ext cx="9229014" cy="5070312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109</a:t>
            </a:fld>
            <a:endParaRPr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76832" y="1425194"/>
            <a:ext cx="820928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Entre 0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dirty="0">
                <a:latin typeface="Arial"/>
                <a:cs typeface="Arial"/>
              </a:rPr>
              <a:t> kHz: </a:t>
            </a:r>
            <a:r>
              <a:rPr sz="1900" b="1" spc="-5" dirty="0">
                <a:latin typeface="Arial"/>
                <a:cs typeface="Arial"/>
              </a:rPr>
              <a:t>Fallas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dirty="0">
                <a:latin typeface="Arial"/>
                <a:cs typeface="Arial"/>
              </a:rPr>
              <a:t>núcleo, </a:t>
            </a:r>
            <a:r>
              <a:rPr sz="1900" b="1" spc="-5" dirty="0">
                <a:latin typeface="Arial"/>
                <a:cs typeface="Arial"/>
              </a:rPr>
              <a:t>cortocircuitos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832" y="1702562"/>
            <a:ext cx="764413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KHz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dirty="0">
                <a:latin typeface="Arial"/>
                <a:cs typeface="Arial"/>
              </a:rPr>
              <a:t> MHz: </a:t>
            </a:r>
            <a:r>
              <a:rPr sz="1900" b="1" spc="-5" dirty="0">
                <a:latin typeface="Arial"/>
                <a:cs typeface="Arial"/>
              </a:rPr>
              <a:t>Deformaciones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radiales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1950466"/>
            <a:ext cx="21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5382" y="1979930"/>
            <a:ext cx="856742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768985" algn="l"/>
                <a:tab pos="1056640" algn="l"/>
                <a:tab pos="1707514" algn="l"/>
                <a:tab pos="1991995" algn="l"/>
                <a:tab pos="2413635" algn="l"/>
                <a:tab pos="3143250" algn="l"/>
                <a:tab pos="4664710" algn="l"/>
                <a:tab pos="4949190" algn="l"/>
                <a:tab pos="6824980" algn="l"/>
                <a:tab pos="7781290" algn="l"/>
                <a:tab pos="8216900" algn="l"/>
              </a:tabLst>
            </a:pPr>
            <a:r>
              <a:rPr sz="1900" b="1" spc="-5" dirty="0">
                <a:latin typeface="Arial"/>
                <a:cs typeface="Arial"/>
              </a:rPr>
              <a:t>Entre	1	MHz	y	10	MHz:	Co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exi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ion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axial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382" y="2257374"/>
            <a:ext cx="126047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06322" y="2812415"/>
            <a:ext cx="3661410" cy="277495"/>
          </a:xfrm>
          <a:custGeom>
            <a:avLst/>
            <a:gdLst/>
            <a:ahLst/>
            <a:cxnLst/>
            <a:rect l="l" t="t" r="r" b="b"/>
            <a:pathLst>
              <a:path w="3661410" h="277494">
                <a:moveTo>
                  <a:pt x="3660902" y="0"/>
                </a:moveTo>
                <a:lnTo>
                  <a:pt x="0" y="0"/>
                </a:lnTo>
                <a:lnTo>
                  <a:pt x="0" y="277367"/>
                </a:lnTo>
                <a:lnTo>
                  <a:pt x="3660902" y="277367"/>
                </a:lnTo>
                <a:lnTo>
                  <a:pt x="366090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78295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totalmente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predictiva,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decir,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falta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hacer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615055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13941" y="3644519"/>
            <a:ext cx="7634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mejor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original,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huella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digital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35973" y="3615055"/>
            <a:ext cx="1050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3892677"/>
            <a:ext cx="1579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51429" y="3921836"/>
            <a:ext cx="20637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15179" y="3921836"/>
            <a:ext cx="2039620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16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54672" y="3921836"/>
            <a:ext cx="33185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4199509"/>
            <a:ext cx="356870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marca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03546" y="4170045"/>
            <a:ext cx="1727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fabricados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87389" y="4199509"/>
            <a:ext cx="154114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año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15453" y="417004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5227" y="4726304"/>
            <a:ext cx="13354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mbién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09114" y="4755769"/>
            <a:ext cx="46691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posible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comparaciones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15353" y="4726304"/>
            <a:ext cx="29673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r.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947927" y="5310581"/>
          <a:ext cx="9034780" cy="1166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0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4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450">
                <a:tc gridSpan="2">
                  <a:txBody>
                    <a:bodyPr/>
                    <a:lstStyle/>
                    <a:p>
                      <a:pPr marR="3175">
                        <a:lnSpc>
                          <a:spcPts val="2250"/>
                        </a:lnSpc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Cualquier</a:t>
                      </a:r>
                      <a:r>
                        <a:rPr sz="2000" b="1" i="1" spc="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cambio</a:t>
                      </a:r>
                      <a:r>
                        <a:rPr sz="2000" b="1" i="1" spc="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interno</a:t>
                      </a:r>
                      <a:r>
                        <a:rPr sz="2000" b="1" i="1" spc="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2000" b="1" i="1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transformador</a:t>
                      </a:r>
                      <a:r>
                        <a:rPr sz="2000" b="1" i="1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producirá</a:t>
                      </a:r>
                      <a:r>
                        <a:rPr sz="2000" b="1" i="1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2000" b="1" i="1" spc="2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cambio</a:t>
                      </a:r>
                      <a:r>
                        <a:rPr sz="2000" b="1" i="1" spc="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2000" b="1" i="1" spc="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los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 gridSpan="2">
                  <a:txBody>
                    <a:bodyPr/>
                    <a:lstStyle/>
                    <a:p>
                      <a:pPr>
                        <a:lnSpc>
                          <a:spcPts val="2205"/>
                        </a:lnSpc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parámetros</a:t>
                      </a:r>
                      <a:r>
                        <a:rPr sz="2000" b="1" i="1" spc="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RLC</a:t>
                      </a:r>
                      <a:r>
                        <a:rPr sz="2000" b="1" i="1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20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mismo,</a:t>
                      </a:r>
                      <a:r>
                        <a:rPr sz="2000" b="1" i="1" spc="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lo</a:t>
                      </a:r>
                      <a:r>
                        <a:rPr sz="20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cual</a:t>
                      </a:r>
                      <a:r>
                        <a:rPr sz="2000" b="1" i="1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2000" b="1" i="1" spc="25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traduce</a:t>
                      </a:r>
                      <a:r>
                        <a:rPr sz="2000" b="1" i="1" spc="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20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20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creación</a:t>
                      </a:r>
                      <a:r>
                        <a:rPr sz="2000" b="1" i="1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20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nuevos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115">
                <a:tc gridSpan="2">
                  <a:txBody>
                    <a:bodyPr/>
                    <a:lstStyle/>
                    <a:p>
                      <a:pPr marR="3175">
                        <a:lnSpc>
                          <a:spcPts val="2145"/>
                        </a:lnSpc>
                        <a:tabLst>
                          <a:tab pos="7033895" algn="l"/>
                        </a:tabLst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polos</a:t>
                      </a:r>
                      <a:r>
                        <a:rPr sz="2000" b="1" i="1" spc="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2000" b="1" i="1" spc="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ceros</a:t>
                      </a:r>
                      <a:r>
                        <a:rPr sz="2000" b="1" i="1" spc="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2000" b="1" i="1" spc="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2000" b="1" i="1" spc="43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función</a:t>
                      </a:r>
                      <a:r>
                        <a:rPr sz="2000" b="1" i="1" spc="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2000" b="1" i="1" spc="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transferencia</a:t>
                      </a:r>
                      <a:r>
                        <a:rPr sz="2000" b="1" i="1" spc="43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2000" b="1" i="1" spc="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2000" b="1" i="1" spc="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dB	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2000" b="1" i="1" spc="4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pueden</a:t>
                      </a:r>
                      <a:r>
                        <a:rPr sz="2000" b="1" i="1" spc="4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ser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>
                        <a:lnSpc>
                          <a:spcPts val="2190"/>
                        </a:lnSpc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detectados</a:t>
                      </a:r>
                      <a:r>
                        <a:rPr sz="20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20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5" dirty="0">
                          <a:latin typeface="Arial"/>
                          <a:cs typeface="Arial"/>
                        </a:rPr>
                        <a:t>simple</a:t>
                      </a:r>
                      <a:r>
                        <a:rPr sz="20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comparación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ts val="2190"/>
                        </a:lnSpc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41111"/>
            <a:ext cx="220979" cy="20624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506167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6448755"/>
            <a:ext cx="6565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 figuras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31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 sentido.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110</a:t>
            </a:fld>
            <a:endParaRPr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417320"/>
            <a:ext cx="9213850" cy="5259705"/>
            <a:chOff x="719327" y="1124085"/>
            <a:chExt cx="9213850" cy="525970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9327" y="1147680"/>
              <a:ext cx="9213797" cy="523565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111</a:t>
            </a:fld>
            <a:endParaRPr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66555" cy="35052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Respuesta</a:t>
            </a:r>
            <a:r>
              <a:rPr sz="2400" b="1" spc="2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spc="2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Frecuencia</a:t>
            </a:r>
            <a:r>
              <a:rPr sz="2400" b="1" spc="2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del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Dieléctrico,</a:t>
            </a:r>
            <a:r>
              <a:rPr sz="2400" b="1" spc="2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Espectroscopía</a:t>
            </a:r>
            <a:r>
              <a:rPr sz="2400" b="1" spc="229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spc="2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498346"/>
            <a:ext cx="3693795" cy="350520"/>
          </a:xfrm>
          <a:prstGeom prst="rect">
            <a:avLst/>
          </a:prstGeom>
          <a:solidFill>
            <a:srgbClr val="FF00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Dominio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 la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Frecuencia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47928" y="2126309"/>
            <a:ext cx="9025255" cy="701675"/>
          </a:xfrm>
          <a:custGeom>
            <a:avLst/>
            <a:gdLst/>
            <a:ahLst/>
            <a:cxnLst/>
            <a:rect l="l" t="t" r="r" b="b"/>
            <a:pathLst>
              <a:path w="9025255" h="701675">
                <a:moveTo>
                  <a:pt x="9024874" y="350824"/>
                </a:moveTo>
                <a:lnTo>
                  <a:pt x="9024798" y="0"/>
                </a:lnTo>
                <a:lnTo>
                  <a:pt x="221284" y="0"/>
                </a:lnTo>
                <a:lnTo>
                  <a:pt x="221284" y="350824"/>
                </a:lnTo>
                <a:lnTo>
                  <a:pt x="0" y="350824"/>
                </a:lnTo>
                <a:lnTo>
                  <a:pt x="0" y="701344"/>
                </a:lnTo>
                <a:lnTo>
                  <a:pt x="9024874" y="701344"/>
                </a:lnTo>
                <a:lnTo>
                  <a:pt x="9024874" y="350824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156121"/>
            <a:ext cx="271145" cy="25306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2092579"/>
            <a:ext cx="9039860" cy="74168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R="5080" indent="220979">
              <a:lnSpc>
                <a:spcPts val="2760"/>
              </a:lnSpc>
              <a:spcBef>
                <a:spcPts val="290"/>
              </a:spcBef>
              <a:tabLst>
                <a:tab pos="1197610" algn="l"/>
                <a:tab pos="2495550" algn="l"/>
                <a:tab pos="3799840" algn="l"/>
                <a:tab pos="4280535" algn="l"/>
                <a:tab pos="4387850" algn="l"/>
                <a:tab pos="4963160" algn="l"/>
                <a:tab pos="5702300" algn="l"/>
                <a:tab pos="6393815" algn="l"/>
                <a:tab pos="6459220" algn="l"/>
                <a:tab pos="7150734" algn="l"/>
                <a:tab pos="8213725" algn="l"/>
                <a:tab pos="8667115" algn="l"/>
              </a:tabLst>
            </a:pPr>
            <a:r>
              <a:rPr sz="2400" b="1" i="1" spc="-10" dirty="0">
                <a:latin typeface="Arial"/>
                <a:cs typeface="Arial"/>
              </a:rPr>
              <a:t>E</a:t>
            </a:r>
            <a:r>
              <a:rPr sz="2400" b="1" i="1" spc="-5" dirty="0">
                <a:latin typeface="Arial"/>
                <a:cs typeface="Arial"/>
              </a:rPr>
              <a:t>stá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revolucionando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el</a:t>
            </a:r>
            <a:r>
              <a:rPr sz="2400" b="1" i="1" dirty="0">
                <a:latin typeface="Arial"/>
                <a:cs typeface="Arial"/>
              </a:rPr>
              <a:t>		</a:t>
            </a:r>
            <a:r>
              <a:rPr sz="2400" b="1" i="1" spc="-5" dirty="0">
                <a:latin typeface="Arial"/>
                <a:cs typeface="Arial"/>
              </a:rPr>
              <a:t>campo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las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p</a:t>
            </a:r>
            <a:r>
              <a:rPr sz="2400" b="1" i="1" spc="-20" dirty="0">
                <a:latin typeface="Arial"/>
                <a:cs typeface="Arial"/>
              </a:rPr>
              <a:t>r</a:t>
            </a:r>
            <a:r>
              <a:rPr sz="2400" b="1" i="1" spc="-5" dirty="0">
                <a:latin typeface="Arial"/>
                <a:cs typeface="Arial"/>
              </a:rPr>
              <a:t>ue</a:t>
            </a:r>
            <a:r>
              <a:rPr sz="2400" b="1" i="1" spc="-15" dirty="0">
                <a:latin typeface="Arial"/>
                <a:cs typeface="Arial"/>
              </a:rPr>
              <a:t>b</a:t>
            </a:r>
            <a:r>
              <a:rPr sz="2400" b="1" i="1" spc="-5" dirty="0">
                <a:latin typeface="Arial"/>
                <a:cs typeface="Arial"/>
              </a:rPr>
              <a:t>as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5" dirty="0">
                <a:latin typeface="Arial"/>
                <a:cs typeface="Arial"/>
              </a:rPr>
              <a:t>d</a:t>
            </a:r>
            <a:r>
              <a:rPr sz="2400" b="1" i="1" spc="-5" dirty="0">
                <a:latin typeface="Arial"/>
                <a:cs typeface="Arial"/>
              </a:rPr>
              <a:t>e  mantenimie</a:t>
            </a:r>
            <a:r>
              <a:rPr sz="2400" b="1" i="1" spc="-15" dirty="0">
                <a:latin typeface="Arial"/>
                <a:cs typeface="Arial"/>
              </a:rPr>
              <a:t>n</a:t>
            </a:r>
            <a:r>
              <a:rPr sz="2400" b="1" i="1" dirty="0">
                <a:latin typeface="Arial"/>
                <a:cs typeface="Arial"/>
              </a:rPr>
              <a:t>to	</a:t>
            </a:r>
            <a:r>
              <a:rPr sz="2400" b="1" i="1" spc="-5" dirty="0">
                <a:latin typeface="Arial"/>
                <a:cs typeface="Arial"/>
              </a:rPr>
              <a:t>predict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vo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15" dirty="0">
                <a:latin typeface="Arial"/>
                <a:cs typeface="Arial"/>
              </a:rPr>
              <a:t>d</a:t>
            </a:r>
            <a:r>
              <a:rPr sz="2400" b="1" i="1" spc="-5" dirty="0">
                <a:latin typeface="Arial"/>
                <a:cs typeface="Arial"/>
              </a:rPr>
              <a:t>e</a:t>
            </a:r>
            <a:r>
              <a:rPr sz="2400" b="1" i="1" dirty="0">
                <a:latin typeface="Arial"/>
                <a:cs typeface="Arial"/>
              </a:rPr>
              <a:t>	eq</a:t>
            </a:r>
            <a:r>
              <a:rPr sz="2400" b="1" i="1" spc="-10" dirty="0">
                <a:latin typeface="Arial"/>
                <a:cs typeface="Arial"/>
              </a:rPr>
              <a:t>u</a:t>
            </a:r>
            <a:r>
              <a:rPr sz="2400" b="1" i="1" dirty="0">
                <a:latin typeface="Arial"/>
                <a:cs typeface="Arial"/>
              </a:rPr>
              <a:t>ipos		</a:t>
            </a:r>
            <a:r>
              <a:rPr sz="2400" b="1" i="1" spc="-5" dirty="0">
                <a:latin typeface="Arial"/>
                <a:cs typeface="Arial"/>
              </a:rPr>
              <a:t>eléctricos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como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835191"/>
            <a:ext cx="9025255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  <a:tabLst>
                <a:tab pos="2717800" algn="l"/>
                <a:tab pos="3930015" algn="l"/>
                <a:tab pos="5741035" algn="l"/>
                <a:tab pos="6223635" algn="l"/>
                <a:tab pos="7436484" algn="l"/>
                <a:tab pos="8228965" algn="l"/>
              </a:tabLst>
            </a:pPr>
            <a:r>
              <a:rPr sz="2400" b="1" i="1" spc="-5" dirty="0">
                <a:latin typeface="Arial"/>
                <a:cs typeface="Arial"/>
              </a:rPr>
              <a:t>Tran</a:t>
            </a:r>
            <a:r>
              <a:rPr sz="2400" b="1" i="1" spc="-15" dirty="0">
                <a:latin typeface="Arial"/>
                <a:cs typeface="Arial"/>
              </a:rPr>
              <a:t>s</a:t>
            </a:r>
            <a:r>
              <a:rPr sz="2400" b="1" i="1" spc="-5" dirty="0">
                <a:latin typeface="Arial"/>
                <a:cs typeface="Arial"/>
              </a:rPr>
              <a:t>formad</a:t>
            </a:r>
            <a:r>
              <a:rPr sz="2400" b="1" i="1" spc="-15" dirty="0">
                <a:latin typeface="Arial"/>
                <a:cs typeface="Arial"/>
              </a:rPr>
              <a:t>o</a:t>
            </a:r>
            <a:r>
              <a:rPr sz="2400" b="1" i="1" spc="-5" dirty="0">
                <a:latin typeface="Arial"/>
                <a:cs typeface="Arial"/>
              </a:rPr>
              <a:t>res,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Cables,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B</a:t>
            </a:r>
            <a:r>
              <a:rPr sz="2400" b="1" i="1" spc="-15" dirty="0">
                <a:latin typeface="Arial"/>
                <a:cs typeface="Arial"/>
              </a:rPr>
              <a:t>u</a:t>
            </a:r>
            <a:r>
              <a:rPr sz="2400" b="1" i="1" spc="-5" dirty="0">
                <a:latin typeface="Arial"/>
                <a:cs typeface="Arial"/>
              </a:rPr>
              <a:t>shings</a:t>
            </a:r>
            <a:r>
              <a:rPr sz="2400" b="1" i="1" spc="33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y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en</a:t>
            </a:r>
            <a:r>
              <a:rPr sz="2400" b="1" i="1" dirty="0">
                <a:latin typeface="Arial"/>
                <a:cs typeface="Arial"/>
              </a:rPr>
              <a:t>	ge</a:t>
            </a:r>
            <a:r>
              <a:rPr sz="2400" b="1" i="1" spc="-10" dirty="0">
                <a:latin typeface="Arial"/>
                <a:cs typeface="Arial"/>
              </a:rPr>
              <a:t>n</a:t>
            </a:r>
            <a:r>
              <a:rPr sz="2400" b="1" i="1" spc="-5" dirty="0">
                <a:latin typeface="Arial"/>
                <a:cs typeface="Arial"/>
              </a:rPr>
              <a:t>er</a:t>
            </a:r>
            <a:r>
              <a:rPr sz="2400" b="1" i="1" dirty="0">
                <a:latin typeface="Arial"/>
                <a:cs typeface="Arial"/>
              </a:rPr>
              <a:t>al	todo	aq</a:t>
            </a:r>
            <a:r>
              <a:rPr sz="2400" b="1" i="1" spc="-10" dirty="0">
                <a:latin typeface="Arial"/>
                <a:cs typeface="Arial"/>
              </a:rPr>
              <a:t>u</a:t>
            </a:r>
            <a:r>
              <a:rPr sz="2400" b="1" i="1" spc="-5" dirty="0">
                <a:latin typeface="Arial"/>
                <a:cs typeface="Arial"/>
              </a:rPr>
              <a:t>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185711"/>
            <a:ext cx="9025255" cy="34353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  <a:tabLst>
                <a:tab pos="1188085" algn="l"/>
                <a:tab pos="2632075" algn="l"/>
                <a:tab pos="3362960" algn="l"/>
                <a:tab pos="4434205" algn="l"/>
                <a:tab pos="5436235" algn="l"/>
                <a:tab pos="6796405" algn="l"/>
                <a:tab pos="8121015" algn="l"/>
              </a:tabLst>
            </a:pPr>
            <a:r>
              <a:rPr sz="2400" b="1" i="1" spc="-5" dirty="0">
                <a:latin typeface="Arial"/>
                <a:cs typeface="Arial"/>
              </a:rPr>
              <a:t>eq</a:t>
            </a:r>
            <a:r>
              <a:rPr sz="2400" b="1" i="1" spc="-15" dirty="0">
                <a:latin typeface="Arial"/>
                <a:cs typeface="Arial"/>
              </a:rPr>
              <a:t>u</a:t>
            </a:r>
            <a:r>
              <a:rPr sz="2400" b="1" i="1" spc="-5" dirty="0">
                <a:latin typeface="Arial"/>
                <a:cs typeface="Arial"/>
              </a:rPr>
              <a:t>ipo	eléctr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co</a:t>
            </a:r>
            <a:r>
              <a:rPr sz="2400" b="1" i="1" dirty="0">
                <a:latin typeface="Arial"/>
                <a:cs typeface="Arial"/>
              </a:rPr>
              <a:t>	que	</a:t>
            </a:r>
            <a:r>
              <a:rPr sz="2400" b="1" i="1" spc="-5" dirty="0">
                <a:latin typeface="Arial"/>
                <a:cs typeface="Arial"/>
              </a:rPr>
              <a:t>pos</a:t>
            </a:r>
            <a:r>
              <a:rPr sz="2400" b="1" i="1" spc="-15" dirty="0">
                <a:latin typeface="Arial"/>
                <a:cs typeface="Arial"/>
              </a:rPr>
              <a:t>e</a:t>
            </a:r>
            <a:r>
              <a:rPr sz="2400" b="1" i="1" spc="-5" dirty="0">
                <a:latin typeface="Arial"/>
                <a:cs typeface="Arial"/>
              </a:rPr>
              <a:t>a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como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mater</a:t>
            </a:r>
            <a:r>
              <a:rPr sz="2400" b="1" i="1" dirty="0">
                <a:latin typeface="Arial"/>
                <a:cs typeface="Arial"/>
              </a:rPr>
              <a:t>i</a:t>
            </a:r>
            <a:r>
              <a:rPr sz="2400" b="1" i="1" spc="-5" dirty="0">
                <a:latin typeface="Arial"/>
                <a:cs typeface="Arial"/>
              </a:rPr>
              <a:t>al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ai</a:t>
            </a:r>
            <a:r>
              <a:rPr sz="2400" b="1" i="1" spc="-20" dirty="0">
                <a:latin typeface="Arial"/>
                <a:cs typeface="Arial"/>
              </a:rPr>
              <a:t>s</a:t>
            </a:r>
            <a:r>
              <a:rPr sz="2400" b="1" i="1" spc="-5" dirty="0">
                <a:latin typeface="Arial"/>
                <a:cs typeface="Arial"/>
              </a:rPr>
              <a:t>lante</a:t>
            </a:r>
            <a:r>
              <a:rPr sz="2400" b="1" i="1" dirty="0">
                <a:latin typeface="Arial"/>
                <a:cs typeface="Arial"/>
              </a:rPr>
              <a:t>	</a:t>
            </a:r>
            <a:r>
              <a:rPr sz="2400" b="1" i="1" spc="-5" dirty="0">
                <a:latin typeface="Arial"/>
                <a:cs typeface="Arial"/>
              </a:rPr>
              <a:t>P</a:t>
            </a:r>
            <a:r>
              <a:rPr sz="2400" b="1" i="1" spc="-15" dirty="0">
                <a:latin typeface="Arial"/>
                <a:cs typeface="Arial"/>
              </a:rPr>
              <a:t>a</a:t>
            </a:r>
            <a:r>
              <a:rPr sz="2400" b="1" i="1" spc="5" dirty="0">
                <a:latin typeface="Arial"/>
                <a:cs typeface="Arial"/>
              </a:rPr>
              <a:t>p</a:t>
            </a:r>
            <a:r>
              <a:rPr sz="2400" b="1" i="1" spc="-5" dirty="0">
                <a:latin typeface="Arial"/>
                <a:cs typeface="Arial"/>
              </a:rPr>
              <a:t>el,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3528695"/>
            <a:ext cx="5285105" cy="35052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i="1" spc="-5" dirty="0">
                <a:latin typeface="Arial"/>
                <a:cs typeface="Arial"/>
              </a:rPr>
              <a:t>Aceite</a:t>
            </a:r>
            <a:r>
              <a:rPr sz="2400" b="1" i="1" dirty="0">
                <a:latin typeface="Arial"/>
                <a:cs typeface="Arial"/>
              </a:rPr>
              <a:t> o</a:t>
            </a:r>
            <a:r>
              <a:rPr sz="2400" b="1" i="1" spc="1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una </a:t>
            </a:r>
            <a:r>
              <a:rPr sz="2400" b="1" i="1" spc="-5" dirty="0">
                <a:latin typeface="Arial"/>
                <a:cs typeface="Arial"/>
              </a:rPr>
              <a:t>combinación</a:t>
            </a:r>
            <a:r>
              <a:rPr sz="2400" b="1" i="1" spc="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de</a:t>
            </a:r>
            <a:r>
              <a:rPr sz="2400" b="1" i="1" spc="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ambos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19825" y="3494659"/>
            <a:ext cx="1104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18524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806194" y="4156836"/>
            <a:ext cx="61258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771014" algn="l"/>
                <a:tab pos="2294255" algn="l"/>
                <a:tab pos="4213225" algn="l"/>
                <a:tab pos="4669790" algn="l"/>
                <a:tab pos="5193665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25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ejec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127373"/>
            <a:ext cx="904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71690" algn="l"/>
                <a:tab pos="8526145" algn="l"/>
                <a:tab pos="8835390" algn="l"/>
              </a:tabLst>
            </a:pPr>
            <a:r>
              <a:rPr sz="1900" b="1" spc="-5" dirty="0">
                <a:latin typeface="Arial"/>
                <a:cs typeface="Arial"/>
              </a:rPr>
              <a:t>Como	asocia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404741"/>
            <a:ext cx="7300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07490" algn="l"/>
                <a:tab pos="3016885" algn="l"/>
                <a:tab pos="3291204" algn="l"/>
                <a:tab pos="4815205" algn="l"/>
                <a:tab pos="5243830" algn="l"/>
                <a:tab pos="6242685" algn="l"/>
              </a:tabLst>
            </a:pPr>
            <a:r>
              <a:rPr sz="1900" b="1" spc="-5" dirty="0">
                <a:latin typeface="Arial"/>
                <a:cs typeface="Arial"/>
              </a:rPr>
              <a:t>generación,	transmisión	y	distribución	de	energía	eléctrica,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66506" y="4434204"/>
            <a:ext cx="16065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77520" algn="l"/>
              </a:tabLst>
            </a:pP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em</a:t>
            </a:r>
            <a:r>
              <a:rPr sz="1900" b="1" spc="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resas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4711573"/>
            <a:ext cx="397700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iniciado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proceso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83607" y="4682109"/>
            <a:ext cx="2867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13496" y="4711573"/>
            <a:ext cx="20593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4988941"/>
            <a:ext cx="4286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30782" y="4959477"/>
            <a:ext cx="29083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 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97375" y="4988941"/>
            <a:ext cx="23856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vida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útil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37044" y="4959477"/>
            <a:ext cx="2477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 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49535"/>
            <a:ext cx="208914" cy="1943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323086" y="5821426"/>
            <a:ext cx="54387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espectroscopía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dominio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112</a:t>
            </a:fld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935227" y="5791961"/>
            <a:ext cx="80886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18835" algn="l"/>
              </a:tabLst>
            </a:pPr>
            <a:r>
              <a:rPr sz="1900" b="1" spc="-5" dirty="0">
                <a:latin typeface="Arial"/>
                <a:cs typeface="Arial"/>
              </a:rPr>
              <a:t>La	en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04121" y="5821426"/>
            <a:ext cx="8813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6098794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cantidad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celulosa,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utilizada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6376111"/>
            <a:ext cx="19723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01104" y="6376111"/>
            <a:ext cx="35134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principal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07538" y="6346647"/>
            <a:ext cx="6986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06259" algn="l"/>
              </a:tabLst>
            </a:pPr>
            <a:r>
              <a:rPr sz="1900" b="1" spc="-5" dirty="0">
                <a:latin typeface="Arial"/>
                <a:cs typeface="Arial"/>
              </a:rPr>
              <a:t>r, 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32230" y="1425194"/>
            <a:ext cx="16490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5227" y="1395730"/>
            <a:ext cx="3455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8200" algn="l"/>
              </a:tabLst>
            </a:pPr>
            <a:r>
              <a:rPr sz="1900" b="1" spc="-5" dirty="0">
                <a:latin typeface="Arial"/>
                <a:cs typeface="Arial"/>
              </a:rPr>
              <a:t>Un	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1571" y="1425194"/>
            <a:ext cx="30365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toneladas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27417" y="1395730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31226" y="1425194"/>
            <a:ext cx="19418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posea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702562"/>
            <a:ext cx="21723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07182" y="1673098"/>
            <a:ext cx="4438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medidos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20ºC,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0889" y="1702562"/>
            <a:ext cx="1114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20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09481" y="1673098"/>
            <a:ext cx="1176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979930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0,5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kg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98166" y="195046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2535047"/>
            <a:ext cx="228600" cy="27736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2505582"/>
            <a:ext cx="6819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25422" y="2535047"/>
            <a:ext cx="45485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indican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81369" y="2505582"/>
            <a:ext cx="2733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22993" y="2535047"/>
            <a:ext cx="7499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5" dirty="0">
                <a:latin typeface="Arial"/>
                <a:cs typeface="Arial"/>
              </a:rPr>
              <a:t>3%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2812415"/>
            <a:ext cx="1073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08377" y="2782950"/>
            <a:ext cx="2157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 cual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equivale 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22115" y="2812415"/>
            <a:ext cx="50577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75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kg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2,5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toneladas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084696" y="3367151"/>
            <a:ext cx="2560955" cy="277495"/>
          </a:xfrm>
          <a:custGeom>
            <a:avLst/>
            <a:gdLst/>
            <a:ahLst/>
            <a:cxnLst/>
            <a:rect l="l" t="t" r="r" b="b"/>
            <a:pathLst>
              <a:path w="2560954" h="277495">
                <a:moveTo>
                  <a:pt x="2560574" y="0"/>
                </a:moveTo>
                <a:lnTo>
                  <a:pt x="0" y="0"/>
                </a:lnTo>
                <a:lnTo>
                  <a:pt x="0" y="277367"/>
                </a:lnTo>
                <a:lnTo>
                  <a:pt x="2560574" y="277367"/>
                </a:lnTo>
                <a:lnTo>
                  <a:pt x="256057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297177" y="3367151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3337687"/>
            <a:ext cx="7790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53820" algn="l"/>
              </a:tabLst>
            </a:pPr>
            <a:r>
              <a:rPr sz="1900" b="1" spc="-5" dirty="0">
                <a:latin typeface="Arial"/>
                <a:cs typeface="Arial"/>
              </a:rPr>
              <a:t>La	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norma </a:t>
            </a:r>
            <a:r>
              <a:rPr sz="1900" b="1" dirty="0">
                <a:latin typeface="Arial"/>
                <a:cs typeface="Arial"/>
              </a:rPr>
              <a:t>IEC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60422.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35227" y="3892677"/>
            <a:ext cx="47390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2434" algn="l"/>
                <a:tab pos="1495425" algn="l"/>
                <a:tab pos="2264410" algn="l"/>
                <a:tab pos="3328035" algn="l"/>
                <a:tab pos="4296410" algn="l"/>
              </a:tabLst>
            </a:pPr>
            <a:r>
              <a:rPr sz="1900" b="1" spc="-5" dirty="0">
                <a:latin typeface="Arial"/>
                <a:cs typeface="Arial"/>
              </a:rPr>
              <a:t>La	relaci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scrita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113</a:t>
            </a:fld>
            <a:endParaRPr dirty="0"/>
          </a:p>
        </p:txBody>
      </p:sp>
      <p:sp>
        <p:nvSpPr>
          <p:cNvPr id="32" name="object 32"/>
          <p:cNvSpPr txBox="1"/>
          <p:nvPr/>
        </p:nvSpPr>
        <p:spPr>
          <a:xfrm>
            <a:off x="5804280" y="3921836"/>
            <a:ext cx="418147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39090" algn="l"/>
                <a:tab pos="1200785" algn="l"/>
                <a:tab pos="1928495" algn="l"/>
                <a:tab pos="2348865" algn="l"/>
                <a:tab pos="2691130" algn="l"/>
                <a:tab pos="3902075" algn="l"/>
              </a:tabLst>
            </a:pPr>
            <a:r>
              <a:rPr sz="1900" b="1" spc="-5" dirty="0">
                <a:latin typeface="Arial"/>
                <a:cs typeface="Arial"/>
              </a:rPr>
              <a:t>la	m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7927" y="4199509"/>
            <a:ext cx="560641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(papel,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cartón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prensado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41389" y="4170045"/>
            <a:ext cx="2303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)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18741" y="4755769"/>
            <a:ext cx="756793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propiedades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18741" y="5033136"/>
            <a:ext cx="574357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acelera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18741" y="5310504"/>
            <a:ext cx="7741284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limita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3404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98898" y="1147826"/>
            <a:ext cx="55740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papel/aceite,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425194"/>
            <a:ext cx="43122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32180" algn="l"/>
                <a:tab pos="2094864" algn="l"/>
                <a:tab pos="2545715" algn="l"/>
                <a:tab pos="2915920" algn="l"/>
              </a:tabLst>
            </a:pPr>
            <a:r>
              <a:rPr sz="1900" b="1" spc="-5" dirty="0">
                <a:latin typeface="Arial"/>
                <a:cs typeface="Arial"/>
              </a:rPr>
              <a:t>mi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9959" y="1425194"/>
            <a:ext cx="23939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99227" y="1425194"/>
            <a:ext cx="4473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69570" algn="l"/>
                <a:tab pos="2186305" algn="l"/>
                <a:tab pos="2556510" algn="l"/>
                <a:tab pos="4120515" algn="l"/>
              </a:tabLst>
            </a:pPr>
            <a:r>
              <a:rPr sz="1900" b="1" spc="-5" dirty="0">
                <a:latin typeface="Arial"/>
                <a:cs typeface="Arial"/>
              </a:rPr>
              <a:t>al	incr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mentarse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ratura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1702562"/>
            <a:ext cx="61582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migra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93077" y="167309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47927" y="2257374"/>
            <a:ext cx="143446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disminuir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77770" y="2228214"/>
            <a:ext cx="5494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69326" y="2257374"/>
            <a:ext cx="190373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migra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2535047"/>
            <a:ext cx="16510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786251" y="3089783"/>
            <a:ext cx="8991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114</a:t>
            </a:fld>
            <a:endParaRPr dirty="0"/>
          </a:p>
        </p:txBody>
      </p:sp>
      <p:sp>
        <p:nvSpPr>
          <p:cNvPr id="22" name="object 22"/>
          <p:cNvSpPr txBox="1"/>
          <p:nvPr/>
        </p:nvSpPr>
        <p:spPr>
          <a:xfrm>
            <a:off x="935227" y="3060318"/>
            <a:ext cx="4187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2587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ura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32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86807" y="3089783"/>
            <a:ext cx="4785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367151"/>
            <a:ext cx="58991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hora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reporta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34581" y="3337687"/>
            <a:ext cx="13855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07654" y="3367151"/>
            <a:ext cx="15652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día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3644519"/>
            <a:ext cx="8985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semana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00173" y="3615055"/>
            <a:ext cx="2574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305" y="1102690"/>
            <a:ext cx="9114790" cy="5681345"/>
            <a:chOff x="789431" y="1124085"/>
            <a:chExt cx="9114790" cy="568134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59848" y="1147647"/>
              <a:ext cx="7907797" cy="5657781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115</a:t>
            </a:fld>
            <a:endParaRPr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474840" y="1147826"/>
            <a:ext cx="28276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9051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46137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antes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indicada,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concluir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	en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395730"/>
            <a:ext cx="31178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01065" algn="l"/>
                <a:tab pos="1455420" algn="l"/>
              </a:tabLst>
            </a:pPr>
            <a:r>
              <a:rPr sz="1900" b="1" spc="-5" dirty="0">
                <a:latin typeface="Arial"/>
                <a:cs typeface="Arial"/>
              </a:rPr>
              <a:t>aceite	del	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48022" y="1425194"/>
            <a:ext cx="51689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90245" algn="l"/>
                <a:tab pos="2237105" algn="l"/>
                <a:tab pos="2870200" algn="l"/>
                <a:tab pos="3277235" algn="l"/>
                <a:tab pos="4032250" algn="l"/>
                <a:tab pos="4521200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á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rela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ion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ciclo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09581" y="1395730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26884" y="2257374"/>
            <a:ext cx="1780539" cy="278130"/>
          </a:xfrm>
          <a:custGeom>
            <a:avLst/>
            <a:gdLst/>
            <a:ahLst/>
            <a:cxnLst/>
            <a:rect l="l" t="t" r="r" b="b"/>
            <a:pathLst>
              <a:path w="1780540" h="278130">
                <a:moveTo>
                  <a:pt x="1780286" y="0"/>
                </a:moveTo>
                <a:lnTo>
                  <a:pt x="0" y="0"/>
                </a:lnTo>
                <a:lnTo>
                  <a:pt x="0" y="277672"/>
                </a:lnTo>
                <a:lnTo>
                  <a:pt x="1780286" y="277672"/>
                </a:lnTo>
                <a:lnTo>
                  <a:pt x="178028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35227" y="1673098"/>
            <a:ext cx="7765415" cy="869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dentro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puede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tener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orígenes: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397761" y="2812415"/>
            <a:ext cx="6209665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"/>
              <a:tabLst>
                <a:tab pos="228600" algn="l"/>
              </a:tabLst>
            </a:pPr>
            <a:r>
              <a:rPr sz="2200" b="1" spc="-5" dirty="0">
                <a:latin typeface="Arial"/>
                <a:cs typeface="Arial"/>
              </a:rPr>
              <a:t>Fuga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las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válvulas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los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transformadores.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7761" y="3133979"/>
            <a:ext cx="7759700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"/>
              <a:tabLst>
                <a:tab pos="228600" algn="l"/>
              </a:tabLst>
            </a:pPr>
            <a:r>
              <a:rPr sz="2200" b="1" spc="-5" dirty="0">
                <a:latin typeface="Arial"/>
                <a:cs typeface="Arial"/>
              </a:rPr>
              <a:t>Entrada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spc="1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aire/humedad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por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apertura</a:t>
            </a:r>
            <a:r>
              <a:rPr sz="2200" b="1" spc="10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del</a:t>
            </a:r>
            <a:r>
              <a:rPr sz="2200" b="1" spc="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transformador</a:t>
            </a:r>
            <a:endParaRPr sz="2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761" y="3455542"/>
            <a:ext cx="8575040" cy="3219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490"/>
              </a:lnSpc>
              <a:buSzPct val="95454"/>
              <a:buFont typeface="Wingdings"/>
              <a:buChar char=""/>
              <a:tabLst>
                <a:tab pos="228600" algn="l"/>
                <a:tab pos="939800" algn="l"/>
                <a:tab pos="2879090" algn="l"/>
                <a:tab pos="3451860" algn="l"/>
                <a:tab pos="4086860" algn="l"/>
                <a:tab pos="5699125" algn="l"/>
                <a:tab pos="6271895" algn="l"/>
                <a:tab pos="6751955" algn="l"/>
                <a:tab pos="8115934" algn="l"/>
              </a:tabLst>
            </a:pPr>
            <a:r>
              <a:rPr sz="2200" b="1" spc="-5" dirty="0">
                <a:latin typeface="Arial"/>
                <a:cs typeface="Arial"/>
              </a:rPr>
              <a:t>Por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romp</a:t>
            </a:r>
            <a:r>
              <a:rPr sz="2200" b="1" spc="10" dirty="0">
                <a:latin typeface="Arial"/>
                <a:cs typeface="Arial"/>
              </a:rPr>
              <a:t>i</a:t>
            </a:r>
            <a:r>
              <a:rPr sz="2200" b="1" spc="-5" dirty="0">
                <a:latin typeface="Arial"/>
                <a:cs typeface="Arial"/>
              </a:rPr>
              <a:t>mi</a:t>
            </a:r>
            <a:r>
              <a:rPr sz="2200" b="1" dirty="0">
                <a:latin typeface="Arial"/>
                <a:cs typeface="Arial"/>
              </a:rPr>
              <a:t>e</a:t>
            </a:r>
            <a:r>
              <a:rPr sz="2200" b="1" spc="-5" dirty="0">
                <a:latin typeface="Arial"/>
                <a:cs typeface="Arial"/>
              </a:rPr>
              <a:t>nto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las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moléc</a:t>
            </a:r>
            <a:r>
              <a:rPr sz="2200" b="1" dirty="0">
                <a:latin typeface="Arial"/>
                <a:cs typeface="Arial"/>
              </a:rPr>
              <a:t>u</a:t>
            </a:r>
            <a:r>
              <a:rPr sz="2200" b="1" spc="-5" dirty="0">
                <a:latin typeface="Arial"/>
                <a:cs typeface="Arial"/>
              </a:rPr>
              <a:t>las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de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la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celulo</a:t>
            </a:r>
            <a:r>
              <a:rPr sz="2200" b="1" dirty="0">
                <a:latin typeface="Arial"/>
                <a:cs typeface="Arial"/>
              </a:rPr>
              <a:t>s</a:t>
            </a:r>
            <a:r>
              <a:rPr sz="2200" b="1" spc="-5" dirty="0">
                <a:latin typeface="Arial"/>
                <a:cs typeface="Arial"/>
              </a:rPr>
              <a:t>a</a:t>
            </a:r>
            <a:r>
              <a:rPr sz="2200" b="1" dirty="0">
                <a:latin typeface="Arial"/>
                <a:cs typeface="Arial"/>
              </a:rPr>
              <a:t>	</a:t>
            </a:r>
            <a:r>
              <a:rPr sz="2200" b="1" spc="-5" dirty="0">
                <a:latin typeface="Arial"/>
                <a:cs typeface="Arial"/>
              </a:rPr>
              <a:t>p</a:t>
            </a:r>
            <a:r>
              <a:rPr sz="2200" b="1" spc="10" dirty="0">
                <a:latin typeface="Arial"/>
                <a:cs typeface="Arial"/>
              </a:rPr>
              <a:t>o</a:t>
            </a:r>
            <a:r>
              <a:rPr sz="2200" b="1" spc="-5" dirty="0">
                <a:latin typeface="Arial"/>
                <a:cs typeface="Arial"/>
              </a:rPr>
              <a:t>r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26361" y="3777056"/>
            <a:ext cx="2097405" cy="32067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5"/>
              </a:lnSpc>
            </a:pPr>
            <a:r>
              <a:rPr sz="2200" b="1" spc="-5" dirty="0">
                <a:latin typeface="Arial"/>
                <a:cs typeface="Arial"/>
              </a:rPr>
              <a:t>en</a:t>
            </a:r>
            <a:r>
              <a:rPr sz="2200" b="1" dirty="0">
                <a:latin typeface="Arial"/>
                <a:cs typeface="Arial"/>
              </a:rPr>
              <a:t>v</a:t>
            </a:r>
            <a:r>
              <a:rPr sz="2200" b="1" spc="-5" dirty="0">
                <a:latin typeface="Arial"/>
                <a:cs typeface="Arial"/>
              </a:rPr>
              <a:t>ejeci</a:t>
            </a:r>
            <a:r>
              <a:rPr sz="2200" b="1" dirty="0">
                <a:latin typeface="Arial"/>
                <a:cs typeface="Arial"/>
              </a:rPr>
              <a:t>m</a:t>
            </a:r>
            <a:r>
              <a:rPr sz="2200" b="1" spc="-5" dirty="0">
                <a:latin typeface="Arial"/>
                <a:cs typeface="Arial"/>
              </a:rPr>
              <a:t>iento.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40304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085085" y="4374769"/>
            <a:ext cx="6858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4345304"/>
            <a:ext cx="4973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61514" algn="l"/>
              </a:tabLst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dentro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25260" y="4374769"/>
            <a:ext cx="39477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04240" algn="l"/>
                <a:tab pos="1826895" algn="l"/>
                <a:tab pos="2345690" algn="l"/>
                <a:tab pos="3797935" algn="l"/>
              </a:tabLst>
            </a:pPr>
            <a:r>
              <a:rPr sz="1900" b="1" spc="-5" dirty="0">
                <a:latin typeface="Arial"/>
                <a:cs typeface="Arial"/>
              </a:rPr>
              <a:t>circula	</a:t>
            </a:r>
            <a:r>
              <a:rPr sz="1900" b="1" spc="-15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20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ección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4652136"/>
            <a:ext cx="222885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circulación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forzada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63570" y="4622673"/>
            <a:ext cx="2016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64530" y="4652136"/>
            <a:ext cx="470852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931029"/>
            <a:ext cx="60623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varía</a:t>
            </a:r>
            <a:r>
              <a:rPr sz="1900" b="1" dirty="0">
                <a:latin typeface="Arial"/>
                <a:cs typeface="Arial"/>
              </a:rPr>
              <a:t> desde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fondo al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tope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97065" y="490156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5485841"/>
            <a:ext cx="228600" cy="27767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947928" y="5485841"/>
            <a:ext cx="9025255" cy="1109980"/>
          </a:xfrm>
          <a:custGeom>
            <a:avLst/>
            <a:gdLst/>
            <a:ahLst/>
            <a:cxnLst/>
            <a:rect l="l" t="t" r="r" b="b"/>
            <a:pathLst>
              <a:path w="9025255" h="1109979">
                <a:moveTo>
                  <a:pt x="3045587" y="832358"/>
                </a:moveTo>
                <a:lnTo>
                  <a:pt x="2217674" y="832358"/>
                </a:lnTo>
                <a:lnTo>
                  <a:pt x="2217674" y="554990"/>
                </a:lnTo>
                <a:lnTo>
                  <a:pt x="0" y="554990"/>
                </a:lnTo>
                <a:lnTo>
                  <a:pt x="0" y="832358"/>
                </a:lnTo>
                <a:lnTo>
                  <a:pt x="0" y="1109726"/>
                </a:lnTo>
                <a:lnTo>
                  <a:pt x="3045587" y="1109726"/>
                </a:lnTo>
                <a:lnTo>
                  <a:pt x="3045587" y="832358"/>
                </a:lnTo>
                <a:close/>
              </a:path>
              <a:path w="9025255" h="1109979">
                <a:moveTo>
                  <a:pt x="9024874" y="277672"/>
                </a:moveTo>
                <a:lnTo>
                  <a:pt x="7750683" y="277672"/>
                </a:lnTo>
                <a:lnTo>
                  <a:pt x="7750683" y="0"/>
                </a:lnTo>
                <a:lnTo>
                  <a:pt x="737870" y="0"/>
                </a:lnTo>
                <a:lnTo>
                  <a:pt x="737870" y="277672"/>
                </a:lnTo>
                <a:lnTo>
                  <a:pt x="4199255" y="277672"/>
                </a:lnTo>
                <a:lnTo>
                  <a:pt x="4199255" y="555040"/>
                </a:lnTo>
                <a:lnTo>
                  <a:pt x="5278501" y="555040"/>
                </a:lnTo>
                <a:lnTo>
                  <a:pt x="5278501" y="832358"/>
                </a:lnTo>
                <a:lnTo>
                  <a:pt x="9024747" y="832358"/>
                </a:lnTo>
                <a:lnTo>
                  <a:pt x="9024747" y="555040"/>
                </a:lnTo>
                <a:lnTo>
                  <a:pt x="9024874" y="555040"/>
                </a:lnTo>
                <a:lnTo>
                  <a:pt x="9024874" y="27767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935227" y="5456682"/>
            <a:ext cx="9050655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 la </a:t>
            </a:r>
            <a:r>
              <a:rPr sz="1900" b="1" dirty="0">
                <a:latin typeface="Arial"/>
                <a:cs typeface="Arial"/>
              </a:rPr>
              <a:t>parte </a:t>
            </a:r>
            <a:r>
              <a:rPr sz="1900" b="1" spc="-5" dirty="0">
                <a:latin typeface="Arial"/>
                <a:cs typeface="Arial"/>
              </a:rPr>
              <a:t>superior del transformador el aceite </a:t>
            </a:r>
            <a:r>
              <a:rPr sz="1900" b="1" dirty="0">
                <a:latin typeface="Arial"/>
                <a:cs typeface="Arial"/>
              </a:rPr>
              <a:t>es </a:t>
            </a:r>
            <a:r>
              <a:rPr sz="1900" b="1" spc="-5" dirty="0">
                <a:latin typeface="Arial"/>
                <a:cs typeface="Arial"/>
              </a:rPr>
              <a:t>más </a:t>
            </a:r>
            <a:r>
              <a:rPr sz="1900" b="1" dirty="0">
                <a:latin typeface="Arial"/>
                <a:cs typeface="Arial"/>
              </a:rPr>
              <a:t>caliente, </a:t>
            </a:r>
            <a:r>
              <a:rPr sz="1900" b="1" spc="-5" dirty="0">
                <a:latin typeface="Arial"/>
                <a:cs typeface="Arial"/>
              </a:rPr>
              <a:t>siendo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 en esa zona superior, mayor cantidad de humedad en el papel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migra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hacia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transformador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contiene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menos humedad.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116</a:t>
            </a:fld>
            <a:endParaRPr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43939" y="1147826"/>
            <a:ext cx="685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118362"/>
            <a:ext cx="4027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18870" algn="l"/>
              </a:tabLst>
            </a:pPr>
            <a:r>
              <a:rPr sz="1900" b="1" spc="-5" dirty="0">
                <a:latin typeface="Arial"/>
                <a:cs typeface="Arial"/>
              </a:rPr>
              <a:t>El	sale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9522" y="1147826"/>
            <a:ext cx="27635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enfría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radiador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69148" y="1118362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3496" y="1147826"/>
            <a:ext cx="7473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5" dirty="0">
                <a:latin typeface="Arial"/>
                <a:cs typeface="Arial"/>
              </a:rPr>
              <a:t>l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45473" y="1118362"/>
            <a:ext cx="1238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entrar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35605" y="1425194"/>
            <a:ext cx="1893570" cy="277495"/>
          </a:xfrm>
          <a:custGeom>
            <a:avLst/>
            <a:gdLst/>
            <a:ahLst/>
            <a:cxnLst/>
            <a:rect l="l" t="t" r="r" b="b"/>
            <a:pathLst>
              <a:path w="1893570" h="277494">
                <a:moveTo>
                  <a:pt x="1893062" y="0"/>
                </a:moveTo>
                <a:lnTo>
                  <a:pt x="0" y="0"/>
                </a:lnTo>
                <a:lnTo>
                  <a:pt x="0" y="277367"/>
                </a:lnTo>
                <a:lnTo>
                  <a:pt x="1893062" y="277367"/>
                </a:lnTo>
                <a:lnTo>
                  <a:pt x="18930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06627" y="1395730"/>
            <a:ext cx="41033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 por su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inferior.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1950466"/>
            <a:ext cx="8413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Aquí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15694" y="1979930"/>
            <a:ext cx="4769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52996" y="1950466"/>
            <a:ext cx="157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tanto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96757" y="1979930"/>
            <a:ext cx="1876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contendrá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9327" y="2257298"/>
            <a:ext cx="16903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64054" y="2228214"/>
            <a:ext cx="6381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(figura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33, </a:t>
            </a:r>
            <a:r>
              <a:rPr sz="1900" b="1" spc="-5" dirty="0">
                <a:latin typeface="Arial"/>
                <a:cs typeface="Arial"/>
              </a:rPr>
              <a:t>perfil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distribución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temperatura/humedad).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4986" y="2621077"/>
            <a:ext cx="8830005" cy="3813287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117</a:t>
            </a:fld>
            <a:endParaRPr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8689975" cy="0"/>
          </a:xfrm>
          <a:custGeom>
            <a:avLst/>
            <a:gdLst/>
            <a:ahLst/>
            <a:cxnLst/>
            <a:rect l="l" t="t" r="r" b="b"/>
            <a:pathLst>
              <a:path w="8689975">
                <a:moveTo>
                  <a:pt x="0" y="0"/>
                </a:moveTo>
                <a:lnTo>
                  <a:pt x="8689811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86645" y="1128637"/>
            <a:ext cx="417195" cy="0"/>
          </a:xfrm>
          <a:custGeom>
            <a:avLst/>
            <a:gdLst/>
            <a:ahLst/>
            <a:cxnLst/>
            <a:rect l="l" t="t" r="r" b="b"/>
            <a:pathLst>
              <a:path w="417195">
                <a:moveTo>
                  <a:pt x="0" y="0"/>
                </a:moveTo>
                <a:lnTo>
                  <a:pt x="417125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947927" y="1147826"/>
          <a:ext cx="9025255" cy="1107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0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5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6860">
                <a:tc gridSpan="3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respuesta</a:t>
                      </a:r>
                      <a:r>
                        <a:rPr sz="19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frecuencia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9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dieléctrico</a:t>
                      </a:r>
                      <a:r>
                        <a:rPr sz="19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espectroscopía</a:t>
                      </a:r>
                      <a:r>
                        <a:rPr sz="1900" b="1" i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dominio</a:t>
                      </a:r>
                      <a:r>
                        <a:rPr sz="19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860">
                <a:tc gridSpan="2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900" b="1" i="1" spc="3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frecuencia,</a:t>
                      </a:r>
                      <a:r>
                        <a:rPr sz="1900" b="1" i="1" spc="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consiste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una</a:t>
                      </a:r>
                      <a:r>
                        <a:rPr sz="1900" b="1" i="1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prueba</a:t>
                      </a:r>
                      <a:r>
                        <a:rPr sz="1900" b="1" i="1" spc="3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900" b="1" i="1" spc="3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factor</a:t>
                      </a:r>
                      <a:r>
                        <a:rPr sz="1900" b="1" i="1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900" b="1" i="1" spc="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potencia</a:t>
                      </a:r>
                      <a:r>
                        <a:rPr sz="1900" b="1" i="1" spc="3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1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900" b="1" i="1" spc="3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aislamiento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860">
                <a:tc gridSpan="3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haciendo</a:t>
                      </a:r>
                      <a:r>
                        <a:rPr sz="1900" b="1" i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19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barrido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25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frecuencia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1900" b="1" i="1" spc="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rango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va</a:t>
                      </a:r>
                      <a:r>
                        <a:rPr sz="1900" b="1" i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desde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dirty="0">
                          <a:latin typeface="Arial"/>
                          <a:cs typeface="Arial"/>
                        </a:rPr>
                        <a:t>0,1</a:t>
                      </a:r>
                      <a:r>
                        <a:rPr sz="19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mHz</a:t>
                      </a:r>
                      <a:r>
                        <a:rPr sz="1900" b="1" i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hasta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spc="-5" dirty="0">
                          <a:latin typeface="Arial"/>
                          <a:cs typeface="Arial"/>
                        </a:rPr>
                        <a:t>alrededor</a:t>
                      </a:r>
                      <a:r>
                        <a:rPr sz="19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900" b="1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9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i="1" spc="-5" dirty="0">
                          <a:latin typeface="Arial"/>
                          <a:cs typeface="Arial"/>
                        </a:rPr>
                        <a:t>2 KHz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2085"/>
                        </a:lnSpc>
                      </a:pPr>
                      <a:r>
                        <a:rPr sz="1900" b="1" i="1" dirty="0">
                          <a:latin typeface="Arial"/>
                          <a:cs typeface="Arial"/>
                        </a:rPr>
                        <a:t>.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178475"/>
            <a:ext cx="208914" cy="19439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2505582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7124" y="2535047"/>
            <a:ext cx="20516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17494" y="2505582"/>
            <a:ext cx="16852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43551" y="2535047"/>
            <a:ext cx="2828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cambia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13369" y="2505582"/>
            <a:ext cx="20694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zón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2782950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45005" y="2812415"/>
            <a:ext cx="54584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ofrece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57441" y="2782950"/>
            <a:ext cx="2400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761" y="3367151"/>
            <a:ext cx="394462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7761" y="3644519"/>
            <a:ext cx="332740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Efectos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envejecimiento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97761" y="3921836"/>
            <a:ext cx="3434079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Influencia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35227" y="4448936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30705" y="4478401"/>
            <a:ext cx="50730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convencional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89572" y="4448936"/>
            <a:ext cx="349440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arroja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01850" y="4755769"/>
            <a:ext cx="32727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60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50 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4726304"/>
            <a:ext cx="4518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38650" algn="l"/>
              </a:tabLst>
            </a:pP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935227" y="5281041"/>
            <a:ext cx="90474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frecuencia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118</a:t>
            </a:fld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2860801" y="5587949"/>
            <a:ext cx="41402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18196" y="5587949"/>
            <a:ext cx="19253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influencia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5558790"/>
            <a:ext cx="9051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64885" algn="l"/>
                <a:tab pos="8482330" algn="l"/>
              </a:tabLst>
            </a:pPr>
            <a:r>
              <a:rPr sz="1900" b="1" spc="-5" dirty="0">
                <a:latin typeface="Arial"/>
                <a:cs typeface="Arial"/>
              </a:rPr>
              <a:t>34,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	,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227" y="5836158"/>
            <a:ext cx="4478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68746" y="5865622"/>
            <a:ext cx="30333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origen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89442" y="583615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561965"/>
            <a:chOff x="789431" y="1124085"/>
            <a:chExt cx="9114790" cy="556196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74502" y="1147572"/>
              <a:ext cx="7714220" cy="5538216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119</a:t>
            </a:fld>
            <a:endParaRPr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02333" y="1147826"/>
            <a:ext cx="2737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mhz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627" y="1118362"/>
            <a:ext cx="92792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00120" algn="l"/>
              </a:tabLst>
            </a:pPr>
            <a:r>
              <a:rPr sz="1900" b="1" spc="-5" dirty="0">
                <a:latin typeface="Arial"/>
                <a:cs typeface="Arial"/>
              </a:rPr>
              <a:t>Entre	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elemento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mayor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influencia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627" y="1395730"/>
            <a:ext cx="6659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para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5817" y="1425194"/>
            <a:ext cx="25469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mayores 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tanto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27" y="1702562"/>
            <a:ext cx="26295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03219" y="1673098"/>
            <a:ext cx="6151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influyen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58433" y="2257374"/>
            <a:ext cx="1391920" cy="278130"/>
          </a:xfrm>
          <a:custGeom>
            <a:avLst/>
            <a:gdLst/>
            <a:ahLst/>
            <a:cxnLst/>
            <a:rect l="l" t="t" r="r" b="b"/>
            <a:pathLst>
              <a:path w="1391920" h="278130">
                <a:moveTo>
                  <a:pt x="1391412" y="0"/>
                </a:moveTo>
                <a:lnTo>
                  <a:pt x="0" y="0"/>
                </a:lnTo>
                <a:lnTo>
                  <a:pt x="0" y="277672"/>
                </a:lnTo>
                <a:lnTo>
                  <a:pt x="1391412" y="277672"/>
                </a:lnTo>
                <a:lnTo>
                  <a:pt x="13914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63116" y="2257374"/>
            <a:ext cx="17437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299210" algn="l"/>
              </a:tabLst>
            </a:pPr>
            <a:r>
              <a:rPr sz="1900" b="1" spc="-5" dirty="0">
                <a:latin typeface="Arial"/>
                <a:cs typeface="Arial"/>
              </a:rPr>
              <a:t>resp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2228214"/>
            <a:ext cx="2279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9640" algn="l"/>
              </a:tabLst>
            </a:pPr>
            <a:r>
              <a:rPr sz="1900" b="1" spc="-5" dirty="0">
                <a:latin typeface="Arial"/>
                <a:cs typeface="Arial"/>
              </a:rPr>
              <a:t>La	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20627" y="2228214"/>
            <a:ext cx="508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77107" y="2257374"/>
            <a:ext cx="140716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spc="-15" dirty="0">
                <a:latin typeface="Arial"/>
                <a:cs typeface="Arial"/>
              </a:rPr>
              <a:t>ad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32603" y="2228214"/>
            <a:ext cx="27609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1975" algn="l"/>
                <a:tab pos="925194" algn="l"/>
                <a:tab pos="254508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ratura,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43061" y="2257374"/>
            <a:ext cx="10731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63278" y="2228214"/>
            <a:ext cx="5207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6070" algn="l"/>
              </a:tabLst>
            </a:pPr>
            <a:r>
              <a:rPr sz="1900" b="1" spc="-5" dirty="0">
                <a:latin typeface="Arial"/>
                <a:cs typeface="Arial"/>
              </a:rPr>
              <a:t>y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9327" y="2535047"/>
            <a:ext cx="28047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conductividad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11422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155189" y="3089783"/>
            <a:ext cx="7401559" cy="277495"/>
          </a:xfrm>
          <a:custGeom>
            <a:avLst/>
            <a:gdLst/>
            <a:ahLst/>
            <a:cxnLst/>
            <a:rect l="l" t="t" r="r" b="b"/>
            <a:pathLst>
              <a:path w="7401559" h="277495">
                <a:moveTo>
                  <a:pt x="7401433" y="0"/>
                </a:moveTo>
                <a:lnTo>
                  <a:pt x="0" y="0"/>
                </a:lnTo>
                <a:lnTo>
                  <a:pt x="0" y="277367"/>
                </a:lnTo>
                <a:lnTo>
                  <a:pt x="7401433" y="277367"/>
                </a:lnTo>
                <a:lnTo>
                  <a:pt x="740143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06627" y="3060318"/>
            <a:ext cx="92798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35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influye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cada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fenómenos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mencionados,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 del 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120</a:t>
            </a:fld>
            <a:endParaRPr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647055"/>
            <a:chOff x="789431" y="1124085"/>
            <a:chExt cx="9114790" cy="564705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2876" y="1147597"/>
              <a:ext cx="8839233" cy="562336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121</a:t>
            </a:fld>
            <a:endParaRPr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425194"/>
            <a:ext cx="228600" cy="27736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7177" y="1425194"/>
            <a:ext cx="23355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6683" y="1395730"/>
            <a:ext cx="43535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 </a:t>
            </a:r>
            <a:r>
              <a:rPr sz="1900" b="1" dirty="0">
                <a:latin typeface="Arial"/>
                <a:cs typeface="Arial"/>
              </a:rPr>
              <a:t>tal</a:t>
            </a:r>
            <a:r>
              <a:rPr sz="1900" b="1" spc="-5" dirty="0">
                <a:latin typeface="Arial"/>
                <a:cs typeface="Arial"/>
              </a:rPr>
              <a:t> cual 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conexión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98281" y="1425194"/>
            <a:ext cx="18872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para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702562"/>
            <a:ext cx="21355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83305" y="1702562"/>
            <a:ext cx="62103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88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03954" y="1702562"/>
            <a:ext cx="10610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46446" y="1673098"/>
            <a:ext cx="1943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74129" y="1702562"/>
            <a:ext cx="30988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simultáneamente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979930"/>
            <a:ext cx="44253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(equipo 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puesto 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tierra)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505582"/>
            <a:ext cx="940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37257" y="2535047"/>
            <a:ext cx="41948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obtenida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19240" y="2505582"/>
            <a:ext cx="38658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software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782950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0736" y="2812415"/>
            <a:ext cx="53613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calcular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94729" y="2782950"/>
            <a:ext cx="3388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060318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60246" y="3089783"/>
            <a:ext cx="6419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10" dirty="0">
                <a:latin typeface="Arial"/>
                <a:cs typeface="Arial"/>
              </a:rPr>
              <a:t>r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01850" y="3089783"/>
            <a:ext cx="380492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procedente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06389" y="3089783"/>
            <a:ext cx="85851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61933" y="3089783"/>
            <a:ext cx="11004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Cake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32472" y="3060318"/>
            <a:ext cx="3155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11450" algn="l"/>
              </a:tabLst>
            </a:pP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omina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3337687"/>
            <a:ext cx="1285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contiene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77110" y="3367151"/>
            <a:ext cx="4895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27189" y="3337687"/>
            <a:ext cx="23571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3574415" y="3921836"/>
            <a:ext cx="26981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122</a:t>
            </a:fld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935227" y="3892677"/>
            <a:ext cx="9048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8988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36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(cartón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prensado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5227" y="4170045"/>
            <a:ext cx="9041765" cy="5937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23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transformador)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formado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barreras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espaciadores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la figura.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357495"/>
            <a:chOff x="789431" y="1124085"/>
            <a:chExt cx="9114790" cy="53574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44804" y="1147631"/>
              <a:ext cx="8920511" cy="533333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123</a:t>
            </a:fld>
            <a:endParaRPr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1428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37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3226" y="1147826"/>
            <a:ext cx="33839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Cake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9469" y="1147826"/>
            <a:ext cx="2933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“X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05880" y="1118362"/>
            <a:ext cx="407860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33370" algn="l"/>
              </a:tabLst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dos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variables,	”,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748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467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06194" y="1425194"/>
            <a:ext cx="54184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53185" algn="l"/>
                <a:tab pos="1769110" algn="l"/>
                <a:tab pos="2865755" algn="l"/>
                <a:tab pos="3281679" algn="l"/>
                <a:tab pos="3618229" algn="l"/>
                <a:tab pos="440944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rcen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aje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eras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princ</a:t>
            </a:r>
            <a:r>
              <a:rPr sz="1900" b="1" spc="-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47381" y="1425194"/>
            <a:ext cx="1727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47584" y="1395730"/>
            <a:ext cx="2635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7495" algn="l"/>
                <a:tab pos="559435" algn="l"/>
                <a:tab pos="813435" algn="l"/>
                <a:tab pos="1898014" algn="l"/>
                <a:tab pos="2419985" algn="l"/>
              </a:tabLst>
            </a:pPr>
            <a:r>
              <a:rPr sz="1900" b="1" spc="-5" dirty="0">
                <a:latin typeface="Arial"/>
                <a:cs typeface="Arial"/>
              </a:rPr>
              <a:t>y	“	”	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0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10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702562"/>
            <a:ext cx="52222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porcentaje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espaciadores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barreras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70040" y="1702562"/>
            <a:ext cx="44958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19620" y="1702562"/>
            <a:ext cx="27863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combinan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junto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1979930"/>
            <a:ext cx="74434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97915" algn="l"/>
                <a:tab pos="1541145" algn="l"/>
                <a:tab pos="3671570" algn="l"/>
                <a:tab pos="4194175" algn="l"/>
                <a:tab pos="5640705" algn="l"/>
                <a:tab pos="6229985" algn="l"/>
              </a:tabLst>
            </a:pPr>
            <a:r>
              <a:rPr sz="1900" b="1" spc="-5" dirty="0">
                <a:latin typeface="Arial"/>
                <a:cs typeface="Arial"/>
              </a:rPr>
              <a:t>simular	el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mportami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18981" y="1673098"/>
            <a:ext cx="13677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830580">
              <a:lnSpc>
                <a:spcPts val="2180"/>
              </a:lnSpc>
              <a:spcBef>
                <a:spcPts val="250"/>
              </a:spcBef>
              <a:tabLst>
                <a:tab pos="1003935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  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228214"/>
            <a:ext cx="1741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7927" y="2534481"/>
            <a:ext cx="8985690" cy="409346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124</a:t>
            </a:fld>
            <a:endParaRPr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5467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86738" y="1147826"/>
            <a:ext cx="60909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encontrar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80401" y="1118362"/>
            <a:ext cx="22040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6480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varían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“X”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“Y”,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8995" y="1395730"/>
            <a:ext cx="5324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utilizando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simplex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optimización,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1673098"/>
            <a:ext cx="37547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dentro 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rangos: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68322" y="2257374"/>
            <a:ext cx="351472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8322" y="2535047"/>
            <a:ext cx="2120265" cy="2838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15%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55%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68322" y="2818460"/>
            <a:ext cx="2120265" cy="2717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15%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25%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68322" y="3367151"/>
            <a:ext cx="394335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Acorazado: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68322" y="3644519"/>
            <a:ext cx="2120265" cy="2838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15%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85%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68322" y="3928186"/>
            <a:ext cx="2120265" cy="2717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15%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85%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68322" y="4478401"/>
            <a:ext cx="544385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68322" y="4755769"/>
            <a:ext cx="596900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 es </a:t>
            </a:r>
            <a:r>
              <a:rPr sz="1900" b="1" dirty="0">
                <a:latin typeface="Arial"/>
                <a:cs typeface="Arial"/>
              </a:rPr>
              <a:t>igual </a:t>
            </a:r>
            <a:r>
              <a:rPr sz="1900" b="1" spc="-5" dirty="0">
                <a:latin typeface="Arial"/>
                <a:cs typeface="Arial"/>
              </a:rPr>
              <a:t>a cero,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 equipos </a:t>
            </a:r>
            <a:r>
              <a:rPr sz="1900" b="1" dirty="0">
                <a:latin typeface="Arial"/>
                <a:cs typeface="Arial"/>
              </a:rPr>
              <a:t>no </a:t>
            </a:r>
            <a:r>
              <a:rPr sz="1900" b="1" spc="-5" dirty="0">
                <a:latin typeface="Arial"/>
                <a:cs typeface="Arial"/>
              </a:rPr>
              <a:t>poseen barreras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68322" y="5033136"/>
            <a:ext cx="225425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X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50%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100%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5558790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54025" algn="l"/>
                <a:tab pos="1283970" algn="l"/>
                <a:tab pos="1710689" algn="l"/>
                <a:tab pos="2807335" algn="l"/>
                <a:tab pos="3169920" algn="l"/>
                <a:tab pos="4119879" algn="l"/>
                <a:tab pos="4559935" algn="l"/>
                <a:tab pos="6489065" algn="l"/>
                <a:tab pos="6931025" algn="l"/>
                <a:tab pos="7298055" algn="l"/>
                <a:tab pos="8394700" algn="l"/>
                <a:tab pos="8836660" algn="l"/>
              </a:tabLst>
            </a:pPr>
            <a:r>
              <a:rPr sz="1900" b="1" spc="-5" dirty="0">
                <a:latin typeface="Arial"/>
                <a:cs typeface="Arial"/>
              </a:rPr>
              <a:t>La	fi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38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mues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rosc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pía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ominio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  frecuencia,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125</a:t>
            </a:fld>
            <a:endParaRPr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415238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323205"/>
            <a:ext cx="904494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canales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simultánea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GST,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acelera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ejecución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2442" y="1518520"/>
            <a:ext cx="5628898" cy="348210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126</a:t>
            </a:fld>
            <a:endParaRPr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9266555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  <a:tabLst>
                <a:tab pos="612775" algn="l"/>
                <a:tab pos="2240915" algn="l"/>
                <a:tab pos="2786380" algn="l"/>
                <a:tab pos="4177665" algn="l"/>
                <a:tab pos="4721225" algn="l"/>
                <a:tab pos="6264275" algn="l"/>
                <a:tab pos="7502525" algn="l"/>
                <a:tab pos="8050530" algn="l"/>
              </a:tabLst>
            </a:pPr>
            <a:r>
              <a:rPr sz="2400" b="1" spc="-5" dirty="0">
                <a:latin typeface="Arial"/>
                <a:cs typeface="Arial"/>
              </a:rPr>
              <a:t>6.3	Ejecución	de	Pru</a:t>
            </a:r>
            <a:r>
              <a:rPr sz="2400" b="1" spc="-15" dirty="0">
                <a:latin typeface="Arial"/>
                <a:cs typeface="Arial"/>
              </a:rPr>
              <a:t>e</a:t>
            </a:r>
            <a:r>
              <a:rPr sz="2400" b="1" spc="-5" dirty="0">
                <a:latin typeface="Arial"/>
                <a:cs typeface="Arial"/>
              </a:rPr>
              <a:t>bas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en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C</a:t>
            </a:r>
            <a:r>
              <a:rPr sz="2400" b="1" spc="-15" dirty="0">
                <a:latin typeface="Arial"/>
                <a:cs typeface="Arial"/>
              </a:rPr>
              <a:t>o</a:t>
            </a:r>
            <a:r>
              <a:rPr sz="2400" b="1" spc="-5" dirty="0">
                <a:latin typeface="Arial"/>
                <a:cs typeface="Arial"/>
              </a:rPr>
              <a:t>rr</a:t>
            </a:r>
            <a:r>
              <a:rPr sz="2400" b="1" dirty="0">
                <a:latin typeface="Arial"/>
                <a:cs typeface="Arial"/>
              </a:rPr>
              <a:t>i</a:t>
            </a:r>
            <a:r>
              <a:rPr sz="2400" b="1" spc="-5" dirty="0">
                <a:latin typeface="Arial"/>
                <a:cs typeface="Arial"/>
              </a:rPr>
              <a:t>ente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Alterna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	Equipos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775714"/>
            <a:ext cx="1543050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Eléctrico</a:t>
            </a:r>
            <a:r>
              <a:rPr sz="2400" b="1" spc="-15" dirty="0">
                <a:latin typeface="Arial"/>
                <a:cs typeface="Arial"/>
              </a:rPr>
              <a:t>s</a:t>
            </a:r>
            <a:r>
              <a:rPr sz="2400" b="1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9327" y="2403983"/>
            <a:ext cx="3219450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7901" y="2958719"/>
            <a:ext cx="346011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Alto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 </a:t>
            </a:r>
            <a:r>
              <a:rPr sz="1900" b="1" spc="-10" dirty="0">
                <a:latin typeface="Arial"/>
                <a:cs typeface="Arial"/>
              </a:rPr>
              <a:t>AC.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54198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3483991"/>
            <a:ext cx="16471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38298" y="3513454"/>
            <a:ext cx="41306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evaluar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condición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23329" y="3483991"/>
            <a:ext cx="2157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09693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7927" y="4068445"/>
            <a:ext cx="55441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1201" y="4038981"/>
            <a:ext cx="3422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especial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aquellos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4316348"/>
            <a:ext cx="4070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tensión nominal superior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34,5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92882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531874" y="4900548"/>
            <a:ext cx="26130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4871085"/>
            <a:ext cx="5676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04210" algn="l"/>
              </a:tabLst>
            </a:pPr>
            <a:r>
              <a:rPr sz="1900" b="1" spc="-5" dirty="0">
                <a:latin typeface="Arial"/>
                <a:cs typeface="Arial"/>
              </a:rPr>
              <a:t>Para	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63817" y="4900548"/>
            <a:ext cx="33089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exceder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65%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7927" y="5177917"/>
            <a:ext cx="3150870" cy="279400"/>
          </a:xfrm>
          <a:custGeom>
            <a:avLst/>
            <a:gdLst/>
            <a:ahLst/>
            <a:cxnLst/>
            <a:rect l="l" t="t" r="r" b="b"/>
            <a:pathLst>
              <a:path w="3150870" h="279400">
                <a:moveTo>
                  <a:pt x="3150743" y="0"/>
                </a:moveTo>
                <a:lnTo>
                  <a:pt x="0" y="0"/>
                </a:lnTo>
                <a:lnTo>
                  <a:pt x="0" y="278892"/>
                </a:lnTo>
                <a:lnTo>
                  <a:pt x="3150743" y="278892"/>
                </a:lnTo>
                <a:lnTo>
                  <a:pt x="315074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35227" y="5148453"/>
            <a:ext cx="3377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fábrica.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76258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5705094"/>
            <a:ext cx="3302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58470" algn="l"/>
                <a:tab pos="798195" algn="l"/>
                <a:tab pos="1862455" algn="l"/>
                <a:tab pos="2484120" algn="l"/>
              </a:tabLst>
            </a:pPr>
            <a:r>
              <a:rPr sz="1900" b="1" spc="-5" dirty="0">
                <a:latin typeface="Arial"/>
                <a:cs typeface="Arial"/>
              </a:rPr>
              <a:t>En	la	prác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66895" y="5734558"/>
            <a:ext cx="56064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33705" algn="l"/>
                <a:tab pos="840105" algn="l"/>
                <a:tab pos="1769110" algn="l"/>
                <a:tab pos="2337435" algn="l"/>
                <a:tab pos="2745105" algn="l"/>
                <a:tab pos="3732529" algn="l"/>
                <a:tab pos="4513580" algn="l"/>
                <a:tab pos="5322570" algn="l"/>
              </a:tabLst>
            </a:pPr>
            <a:r>
              <a:rPr sz="1900" b="1" spc="-5" dirty="0">
                <a:latin typeface="Arial"/>
                <a:cs typeface="Arial"/>
              </a:rPr>
              <a:t>no	es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mún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úe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ruti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47927" y="6011926"/>
            <a:ext cx="1718310" cy="277495"/>
          </a:xfrm>
          <a:custGeom>
            <a:avLst/>
            <a:gdLst/>
            <a:ahLst/>
            <a:cxnLst/>
            <a:rect l="l" t="t" r="r" b="b"/>
            <a:pathLst>
              <a:path w="1718310" h="277495">
                <a:moveTo>
                  <a:pt x="1717802" y="0"/>
                </a:moveTo>
                <a:lnTo>
                  <a:pt x="0" y="0"/>
                </a:lnTo>
                <a:lnTo>
                  <a:pt x="0" y="277368"/>
                </a:lnTo>
                <a:lnTo>
                  <a:pt x="1717802" y="277368"/>
                </a:lnTo>
                <a:lnTo>
                  <a:pt x="171780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35227" y="5982461"/>
            <a:ext cx="8886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mantenimiento, </a:t>
            </a:r>
            <a:r>
              <a:rPr sz="1900" b="1" spc="-5" dirty="0">
                <a:latin typeface="Arial"/>
                <a:cs typeface="Arial"/>
              </a:rPr>
              <a:t>debido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riesgo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127</a:t>
            </a:fld>
            <a:endParaRPr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2228214"/>
            <a:ext cx="1461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08757" y="2257374"/>
            <a:ext cx="73958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durante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91521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2505582"/>
            <a:ext cx="1017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08885" y="2535047"/>
            <a:ext cx="3860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superar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spc="5" dirty="0">
                <a:latin typeface="Arial"/>
                <a:cs typeface="Arial"/>
              </a:rPr>
              <a:t>75%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10453" y="2505582"/>
            <a:ext cx="3510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fábrica.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3060318"/>
            <a:ext cx="320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31289" y="3089783"/>
            <a:ext cx="1839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99794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47415" y="3060318"/>
            <a:ext cx="4320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9285" algn="l"/>
                <a:tab pos="1622425" algn="l"/>
                <a:tab pos="2092960" algn="l"/>
                <a:tab pos="2713355" algn="l"/>
                <a:tab pos="3959225" algn="l"/>
              </a:tabLst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spc="-20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44357" y="3089783"/>
            <a:ext cx="20288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98500" algn="l"/>
                <a:tab pos="174498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ores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3367151"/>
            <a:ext cx="17183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mante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imie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17622" y="3337687"/>
            <a:ext cx="15151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00480" algn="l"/>
              </a:tabLst>
            </a:pPr>
            <a:r>
              <a:rPr sz="1900" b="1" spc="-15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tiliza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85766" y="3367151"/>
            <a:ext cx="51917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19810" algn="l"/>
                <a:tab pos="2108200" algn="l"/>
                <a:tab pos="2914650" algn="l"/>
                <a:tab pos="3935729" algn="l"/>
                <a:tab pos="4382135" algn="l"/>
              </a:tabLst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2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minal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co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29038" y="333768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615055"/>
            <a:ext cx="3431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21759" y="3644519"/>
            <a:ext cx="32588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 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período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 minutos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67625" y="361505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35227" y="4170045"/>
            <a:ext cx="1503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52954" y="4199509"/>
            <a:ext cx="248920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idéntica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52771" y="4170045"/>
            <a:ext cx="28086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recomendada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73897" y="4199509"/>
            <a:ext cx="189928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4478401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90470" y="4478401"/>
            <a:ext cx="363410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excepto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78677" y="4448936"/>
            <a:ext cx="26676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devanado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probado.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935227" y="5003673"/>
            <a:ext cx="2666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15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128</a:t>
            </a:fld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3653663" y="5033136"/>
            <a:ext cx="63195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7927" y="5310504"/>
            <a:ext cx="12623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taci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264410" y="5281041"/>
            <a:ext cx="4488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7700" y="1233174"/>
            <a:ext cx="6857999" cy="571659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129</a:t>
            </a:fld>
            <a:endParaRPr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425194"/>
            <a:ext cx="3393440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2228214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Está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IEEE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C57.12.90-2006,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62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1995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60076-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2004.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3060318"/>
            <a:ext cx="2574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4225" algn="l"/>
                <a:tab pos="1568450" algn="l"/>
              </a:tabLst>
            </a:pPr>
            <a:r>
              <a:rPr sz="1900" b="1" spc="-5" dirty="0">
                <a:latin typeface="Arial"/>
                <a:cs typeface="Arial"/>
              </a:rPr>
              <a:t>Tiene	como	finalidad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41471" y="3089783"/>
            <a:ext cx="63315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796290" algn="l"/>
                <a:tab pos="1273810" algn="l"/>
                <a:tab pos="2421890" algn="l"/>
                <a:tab pos="3742690" algn="l"/>
                <a:tab pos="4165600" algn="l"/>
                <a:tab pos="4508500" algn="l"/>
                <a:tab pos="5981700" algn="l"/>
              </a:tabLst>
            </a:pPr>
            <a:r>
              <a:rPr sz="1900" b="1" spc="-5" dirty="0">
                <a:latin typeface="Arial"/>
                <a:cs typeface="Arial"/>
              </a:rPr>
              <a:t>medir	las	p</a:t>
            </a:r>
            <a:r>
              <a:rPr sz="1900" b="1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rd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existentes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ai</a:t>
            </a:r>
            <a:r>
              <a:rPr sz="1900" b="1" spc="10" dirty="0">
                <a:latin typeface="Arial"/>
                <a:cs typeface="Arial"/>
              </a:rPr>
              <a:t>s</a:t>
            </a:r>
            <a:r>
              <a:rPr sz="1900" b="1" spc="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3367151"/>
            <a:ext cx="16497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51505" y="3337687"/>
            <a:ext cx="29470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 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 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892677"/>
            <a:ext cx="2888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39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130</a:t>
            </a:fld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3902075" y="3921836"/>
            <a:ext cx="52635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39250" y="3892677"/>
            <a:ext cx="748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4170045"/>
            <a:ext cx="1835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observan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25750" y="4199509"/>
            <a:ext cx="359473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capacitancias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CHG,</a:t>
            </a:r>
            <a:r>
              <a:rPr sz="1900" b="1" dirty="0">
                <a:latin typeface="Arial"/>
                <a:cs typeface="Arial"/>
              </a:rPr>
              <a:t> CHL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CLG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07277" y="417004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13012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7927" y="5101717"/>
            <a:ext cx="5353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CHG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6794" y="5072253"/>
            <a:ext cx="1517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rep</a:t>
            </a:r>
            <a:r>
              <a:rPr sz="1900" b="1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9401" y="5101717"/>
            <a:ext cx="14465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</a:t>
            </a:r>
            <a:r>
              <a:rPr sz="1900" b="1" spc="-15" dirty="0">
                <a:latin typeface="Arial"/>
                <a:cs typeface="Arial"/>
              </a:rPr>
              <a:t>it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9746" y="5072253"/>
            <a:ext cx="2592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15505" y="5101717"/>
            <a:ext cx="26904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93045" y="507225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5350002"/>
            <a:ext cx="33508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representado 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73930" y="5379161"/>
            <a:ext cx="60388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Cu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91348" y="5379161"/>
            <a:ext cx="7791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4734" y="5350002"/>
            <a:ext cx="362140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74085" algn="l"/>
              </a:tabLst>
            </a:pPr>
            <a:r>
              <a:rPr sz="1900" b="1" spc="-5" dirty="0">
                <a:latin typeface="Arial"/>
                <a:cs typeface="Arial"/>
              </a:rPr>
              <a:t>) 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 t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r, 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38718" y="5379161"/>
            <a:ext cx="11938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element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19309" y="535000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204836" y="5934202"/>
            <a:ext cx="2699385" cy="279400"/>
          </a:xfrm>
          <a:custGeom>
            <a:avLst/>
            <a:gdLst/>
            <a:ahLst/>
            <a:cxnLst/>
            <a:rect l="l" t="t" r="r" b="b"/>
            <a:pathLst>
              <a:path w="2699384" h="279400">
                <a:moveTo>
                  <a:pt x="2699257" y="0"/>
                </a:moveTo>
                <a:lnTo>
                  <a:pt x="0" y="0"/>
                </a:lnTo>
                <a:lnTo>
                  <a:pt x="0" y="278892"/>
                </a:lnTo>
                <a:lnTo>
                  <a:pt x="2699257" y="278892"/>
                </a:lnTo>
                <a:lnTo>
                  <a:pt x="26992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1972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47927" y="5934202"/>
            <a:ext cx="50990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CLG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02410" y="5904738"/>
            <a:ext cx="1518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representa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66542" y="5934202"/>
            <a:ext cx="144843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acitancia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59934" y="5904738"/>
            <a:ext cx="5424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997572" y="6490411"/>
            <a:ext cx="2586990" cy="277495"/>
          </a:xfrm>
          <a:custGeom>
            <a:avLst/>
            <a:gdLst/>
            <a:ahLst/>
            <a:cxnLst/>
            <a:rect l="l" t="t" r="r" b="b"/>
            <a:pathLst>
              <a:path w="2586990" h="277495">
                <a:moveTo>
                  <a:pt x="2586481" y="0"/>
                </a:moveTo>
                <a:lnTo>
                  <a:pt x="0" y="0"/>
                </a:lnTo>
                <a:lnTo>
                  <a:pt x="0" y="277368"/>
                </a:lnTo>
                <a:lnTo>
                  <a:pt x="2586481" y="277368"/>
                </a:lnTo>
                <a:lnTo>
                  <a:pt x="258648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518233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47927" y="6490411"/>
            <a:ext cx="49593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CHL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7838" y="6460947"/>
            <a:ext cx="15284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representa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81782" y="6490411"/>
            <a:ext cx="1448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acitancia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84319" y="6460947"/>
            <a:ext cx="5080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AT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BT.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4555" y="1178683"/>
            <a:ext cx="4588853" cy="3623223"/>
          </a:xfrm>
          <a:prstGeom prst="rect">
            <a:avLst/>
          </a:prstGeom>
        </p:spPr>
      </p:pic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131</a:t>
            </a:fld>
            <a:endParaRPr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5192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representa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2500" y="1987550"/>
            <a:ext cx="6324600" cy="487137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132</a:t>
            </a:fld>
            <a:endParaRPr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702562"/>
            <a:ext cx="3164840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Conexiones para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21661" y="2257374"/>
            <a:ext cx="15551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2228214"/>
            <a:ext cx="5749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4066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	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independientemente,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58305" y="2257374"/>
            <a:ext cx="10744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ings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03844" y="2228214"/>
            <a:ext cx="737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13978" y="2257374"/>
            <a:ext cx="125920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2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2535047"/>
            <a:ext cx="3608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primario,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terciario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43171" y="2505582"/>
            <a:ext cx="23723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caso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297177" y="3089783"/>
            <a:ext cx="4760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delta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3060318"/>
            <a:ext cx="6946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88585" algn="l"/>
              </a:tabLst>
            </a:pPr>
            <a:r>
              <a:rPr sz="1900" b="1" spc="-5" dirty="0">
                <a:latin typeface="Arial"/>
                <a:cs typeface="Arial"/>
              </a:rPr>
              <a:t>La	en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sentido.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97177" y="3644519"/>
            <a:ext cx="5659755" cy="277495"/>
          </a:xfrm>
          <a:custGeom>
            <a:avLst/>
            <a:gdLst/>
            <a:ahLst/>
            <a:cxnLst/>
            <a:rect l="l" t="t" r="r" b="b"/>
            <a:pathLst>
              <a:path w="5659755" h="277495">
                <a:moveTo>
                  <a:pt x="5659247" y="0"/>
                </a:moveTo>
                <a:lnTo>
                  <a:pt x="0" y="0"/>
                </a:lnTo>
                <a:lnTo>
                  <a:pt x="0" y="277367"/>
                </a:lnTo>
                <a:lnTo>
                  <a:pt x="5659247" y="277367"/>
                </a:lnTo>
                <a:lnTo>
                  <a:pt x="565924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615055"/>
            <a:ext cx="61144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 </a:t>
            </a:r>
            <a:r>
              <a:rPr sz="1900" b="1" spc="-5" dirty="0">
                <a:latin typeface="Arial"/>
                <a:cs typeface="Arial"/>
              </a:rPr>
              <a:t>considerar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57626" y="4199509"/>
            <a:ext cx="311594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6512" y="4170045"/>
            <a:ext cx="73647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531622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	,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24061" y="4199509"/>
            <a:ext cx="134874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97761" y="4478401"/>
            <a:ext cx="14097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60294" y="4448936"/>
            <a:ext cx="2625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recomendadas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41898" y="4478401"/>
            <a:ext cx="25368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65769" y="444893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69212" y="5033136"/>
            <a:ext cx="228600" cy="277495"/>
          </a:xfrm>
          <a:custGeom>
            <a:avLst/>
            <a:gdLst/>
            <a:ahLst/>
            <a:cxnLst/>
            <a:rect l="l" t="t" r="r" b="b"/>
            <a:pathLst>
              <a:path w="228600" h="277495">
                <a:moveTo>
                  <a:pt x="228600" y="0"/>
                </a:moveTo>
                <a:lnTo>
                  <a:pt x="0" y="0"/>
                </a:lnTo>
                <a:lnTo>
                  <a:pt x="0" y="277368"/>
                </a:lnTo>
                <a:lnTo>
                  <a:pt x="228600" y="277368"/>
                </a:lnTo>
                <a:lnTo>
                  <a:pt x="2286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938782" y="5033136"/>
            <a:ext cx="36855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estrella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56512" y="5003673"/>
            <a:ext cx="5166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4467225" algn="l"/>
              </a:tabLst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368160" y="5033136"/>
            <a:ext cx="26079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desconectarse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X0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019793" y="5003673"/>
            <a:ext cx="965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85061" y="5281041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97405" y="5310504"/>
            <a:ext cx="61302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cortocircuitar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bushings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fase.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397761" y="5865622"/>
            <a:ext cx="4404995" cy="277495"/>
          </a:xfrm>
          <a:custGeom>
            <a:avLst/>
            <a:gdLst/>
            <a:ahLst/>
            <a:cxnLst/>
            <a:rect l="l" t="t" r="r" b="b"/>
            <a:pathLst>
              <a:path w="4404995" h="277495">
                <a:moveTo>
                  <a:pt x="4404995" y="0"/>
                </a:moveTo>
                <a:lnTo>
                  <a:pt x="0" y="0"/>
                </a:lnTo>
                <a:lnTo>
                  <a:pt x="0" y="277368"/>
                </a:lnTo>
                <a:lnTo>
                  <a:pt x="4404995" y="277368"/>
                </a:lnTo>
                <a:lnTo>
                  <a:pt x="440499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156512" y="5836158"/>
            <a:ext cx="882777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0665" marR="5080" indent="-228600" algn="just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Si los bobinados no se </a:t>
            </a:r>
            <a:r>
              <a:rPr sz="1900" b="1" dirty="0">
                <a:latin typeface="Arial"/>
                <a:cs typeface="Arial"/>
              </a:rPr>
              <a:t>cortocircuitan, </a:t>
            </a:r>
            <a:r>
              <a:rPr sz="1900" b="1" spc="-5" dirty="0">
                <a:latin typeface="Arial"/>
                <a:cs typeface="Arial"/>
              </a:rPr>
              <a:t>la inductancia de los mismos será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introducida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circuito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dando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total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por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mayor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133</a:t>
            </a:fld>
            <a:endParaRPr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80721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41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diagrama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vectorial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explica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fenómeno.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77782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5720334"/>
            <a:ext cx="904938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Se observa </a:t>
            </a:r>
            <a:r>
              <a:rPr sz="1900" b="1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el incremento de la corriente inductiva reduce el </a:t>
            </a:r>
            <a:r>
              <a:rPr sz="1900" b="1" spc="-10" dirty="0">
                <a:latin typeface="Arial"/>
                <a:cs typeface="Arial"/>
              </a:rPr>
              <a:t>valor </a:t>
            </a:r>
            <a:r>
              <a:rPr sz="1900" b="1" spc="-5" dirty="0">
                <a:latin typeface="Arial"/>
                <a:cs typeface="Arial"/>
              </a:rPr>
              <a:t>efectivo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capacitiva,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total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It´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It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 ángulo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Θ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 mayor.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3097" y="1596070"/>
            <a:ext cx="4355659" cy="409717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134</a:t>
            </a:fld>
            <a:endParaRPr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425194"/>
            <a:ext cx="2976880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Procedimiento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17284" y="1979930"/>
            <a:ext cx="3275329" cy="277495"/>
          </a:xfrm>
          <a:custGeom>
            <a:avLst/>
            <a:gdLst/>
            <a:ahLst/>
            <a:cxnLst/>
            <a:rect l="l" t="t" r="r" b="b"/>
            <a:pathLst>
              <a:path w="3275329" h="277494">
                <a:moveTo>
                  <a:pt x="3275330" y="0"/>
                </a:moveTo>
                <a:lnTo>
                  <a:pt x="0" y="0"/>
                </a:lnTo>
                <a:lnTo>
                  <a:pt x="0" y="277367"/>
                </a:lnTo>
                <a:lnTo>
                  <a:pt x="3275330" y="277367"/>
                </a:lnTo>
                <a:lnTo>
                  <a:pt x="327533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950466"/>
            <a:ext cx="1418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9698" y="1979930"/>
            <a:ext cx="32727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cable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38240" y="1950466"/>
            <a:ext cx="38341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el lado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BT.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2505582"/>
            <a:ext cx="3374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69942" y="2535047"/>
            <a:ext cx="35667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24038" y="2505582"/>
            <a:ext cx="430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3750" y="2535047"/>
            <a:ext cx="10579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10" dirty="0">
                <a:latin typeface="Arial"/>
                <a:cs typeface="Arial"/>
              </a:rPr>
              <a:t>n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28809" y="2505582"/>
            <a:ext cx="456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812415"/>
            <a:ext cx="860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62073" y="2782950"/>
            <a:ext cx="16586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75939" y="2812415"/>
            <a:ext cx="29508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3956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35227" y="3337687"/>
            <a:ext cx="535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1017" y="3367151"/>
            <a:ext cx="16751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59582" y="3337687"/>
            <a:ext cx="1236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66539" y="3367151"/>
            <a:ext cx="43427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encima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96350" y="3337687"/>
            <a:ext cx="1087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3644519"/>
            <a:ext cx="777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15894" y="3644519"/>
            <a:ext cx="2211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79777" y="3615055"/>
            <a:ext cx="3714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3470" algn="l"/>
              </a:tabLst>
            </a:pP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9212" y="4199509"/>
            <a:ext cx="8803640" cy="2794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modos: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UST,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97761" y="4478401"/>
            <a:ext cx="91186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Guarda.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69212" y="4755769"/>
            <a:ext cx="735012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69212" y="5033136"/>
            <a:ext cx="753300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el modo</a:t>
            </a:r>
            <a:r>
              <a:rPr sz="1900" b="1" dirty="0">
                <a:latin typeface="Arial"/>
                <a:cs typeface="Arial"/>
              </a:rPr>
              <a:t> GST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CHL + </a:t>
            </a:r>
            <a:r>
              <a:rPr sz="1900" b="1" dirty="0">
                <a:latin typeface="Arial"/>
                <a:cs typeface="Arial"/>
              </a:rPr>
              <a:t>CHG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9212" y="5310504"/>
            <a:ext cx="700214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dirty="0">
                <a:latin typeface="Arial"/>
                <a:cs typeface="Arial"/>
              </a:rPr>
              <a:t> GST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</a:t>
            </a:r>
            <a:r>
              <a:rPr sz="1900" b="1" dirty="0">
                <a:latin typeface="Arial"/>
                <a:cs typeface="Arial"/>
              </a:rPr>
              <a:t>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CHG.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935227" y="5836158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Todos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anteriores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deben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incluir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135</a:t>
            </a:fld>
            <a:endParaRPr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73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UST,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42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cómo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hacerse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modo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 de dos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7684" y="1979799"/>
            <a:ext cx="7011484" cy="474104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136</a:t>
            </a:fld>
            <a:endParaRPr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0055" y="1425063"/>
            <a:ext cx="6862636" cy="532621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137</a:t>
            </a:fld>
            <a:endParaRPr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0491" y="1424941"/>
            <a:ext cx="7394638" cy="52468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138</a:t>
            </a:fld>
            <a:endParaRPr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30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4398" y="1147826"/>
            <a:ext cx="13290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91585" y="1118362"/>
            <a:ext cx="3234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3901" y="1147826"/>
            <a:ext cx="339915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intercambiar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425194"/>
            <a:ext cx="20256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repitiéndose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27933" y="1395730"/>
            <a:ext cx="4930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 pruebas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1950466"/>
            <a:ext cx="3535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97761" y="2257374"/>
            <a:ext cx="7355840" cy="2838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obtiene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7761" y="2541092"/>
            <a:ext cx="750506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dirty="0">
                <a:latin typeface="Arial"/>
                <a:cs typeface="Arial"/>
              </a:rPr>
              <a:t> 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+ CLG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761" y="2818460"/>
            <a:ext cx="697484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CLG.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7761" y="3095828"/>
            <a:ext cx="7368540" cy="2717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Junto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0723"/>
            <a:ext cx="196214" cy="18372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3613530"/>
            <a:ext cx="4398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caso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que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ejecute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prueba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75783" y="3644519"/>
            <a:ext cx="3602354" cy="2641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transformador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tres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64930" y="3613530"/>
            <a:ext cx="10204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,</a:t>
            </a:r>
            <a:r>
              <a:rPr sz="1800" b="1" spc="-1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también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877436"/>
            <a:ext cx="1132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deben</a:t>
            </a:r>
            <a:r>
              <a:rPr sz="1800" b="1" spc="15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47570" y="3908120"/>
            <a:ext cx="6024245" cy="26289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20"/>
              </a:lnSpc>
            </a:pPr>
            <a:r>
              <a:rPr sz="1800" b="1" spc="-5" dirty="0">
                <a:latin typeface="Arial"/>
                <a:cs typeface="Arial"/>
              </a:rPr>
              <a:t>cortocircuitados</a:t>
            </a:r>
            <a:r>
              <a:rPr sz="1800" b="1" spc="2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2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terminales</a:t>
            </a:r>
            <a:r>
              <a:rPr sz="1800" b="1" spc="2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</a:t>
            </a:r>
            <a:r>
              <a:rPr sz="1800" b="1" spc="2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r>
              <a:rPr sz="1800" b="1" spc="25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terciario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51697" y="3877436"/>
            <a:ext cx="497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1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26754" y="3908120"/>
            <a:ext cx="1158875" cy="26289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20"/>
              </a:lnSpc>
            </a:pPr>
            <a:r>
              <a:rPr sz="1800" b="1" dirty="0">
                <a:latin typeface="Arial"/>
                <a:cs typeface="Arial"/>
              </a:rPr>
              <a:t>conecta</a:t>
            </a:r>
            <a:r>
              <a:rPr sz="1800" b="1" spc="1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4170553"/>
            <a:ext cx="4229735" cy="2641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segundo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cable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BT</a:t>
            </a:r>
            <a:r>
              <a:rPr sz="1800" b="1" spc="1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este</a:t>
            </a:r>
            <a:r>
              <a:rPr sz="1800" b="1" spc="1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devanado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20919" y="4170553"/>
            <a:ext cx="1346835" cy="2641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10" dirty="0">
                <a:latin typeface="Arial"/>
                <a:cs typeface="Arial"/>
              </a:rPr>
              <a:t>sin</a:t>
            </a:r>
            <a:r>
              <a:rPr sz="1800" b="1" spc="6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importar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64963" y="4139565"/>
            <a:ext cx="4820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8450" algn="l"/>
              </a:tabLst>
            </a:pPr>
            <a:r>
              <a:rPr sz="1800" b="1" dirty="0">
                <a:latin typeface="Arial"/>
                <a:cs typeface="Arial"/>
              </a:rPr>
              <a:t>,	</a:t>
            </a:r>
            <a:r>
              <a:rPr sz="1800" b="1" spc="-5" dirty="0">
                <a:latin typeface="Arial"/>
                <a:cs typeface="Arial"/>
              </a:rPr>
              <a:t>si</a:t>
            </a:r>
            <a:r>
              <a:rPr sz="1800" b="1" spc="10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inyección</a:t>
            </a:r>
            <a:r>
              <a:rPr sz="1800" b="1" spc="1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</a:t>
            </a:r>
            <a:r>
              <a:rPr sz="1800" b="1" spc="1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hace</a:t>
            </a:r>
            <a:r>
              <a:rPr sz="1800" b="1" spc="1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1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4434204"/>
            <a:ext cx="471805" cy="26225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lado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70405" y="4403217"/>
            <a:ext cx="3084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de alta</a:t>
            </a:r>
            <a:r>
              <a:rPr sz="1800" b="1" dirty="0">
                <a:latin typeface="Arial"/>
                <a:cs typeface="Arial"/>
              </a:rPr>
              <a:t> o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 </a:t>
            </a:r>
            <a:r>
              <a:rPr sz="1800" b="1" spc="-5" dirty="0">
                <a:latin typeface="Arial"/>
                <a:cs typeface="Arial"/>
              </a:rPr>
              <a:t>el lado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baja.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999735"/>
            <a:ext cx="196214" cy="18313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935227" y="4942713"/>
            <a:ext cx="4150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95" algn="l"/>
                <a:tab pos="821055" algn="l"/>
                <a:tab pos="1771650" algn="l"/>
                <a:tab pos="2442845" algn="l"/>
                <a:tab pos="3404235" algn="l"/>
                <a:tab pos="3858260" algn="l"/>
              </a:tabLst>
            </a:pPr>
            <a:r>
              <a:rPr sz="1800" b="1" dirty="0">
                <a:latin typeface="Arial"/>
                <a:cs typeface="Arial"/>
              </a:rPr>
              <a:t>Si	</a:t>
            </a:r>
            <a:r>
              <a:rPr sz="1800" b="1" spc="-5" dirty="0">
                <a:latin typeface="Arial"/>
                <a:cs typeface="Arial"/>
              </a:rPr>
              <a:t>el	equ</a:t>
            </a:r>
            <a:r>
              <a:rPr sz="1800" b="1" spc="5" dirty="0">
                <a:latin typeface="Arial"/>
                <a:cs typeface="Arial"/>
              </a:rPr>
              <a:t>i</a:t>
            </a:r>
            <a:r>
              <a:rPr sz="1800" b="1" dirty="0">
                <a:latin typeface="Arial"/>
                <a:cs typeface="Arial"/>
              </a:rPr>
              <a:t>po	bajo	</a:t>
            </a:r>
            <a:r>
              <a:rPr sz="1800" b="1" spc="-5" dirty="0">
                <a:latin typeface="Arial"/>
                <a:cs typeface="Arial"/>
              </a:rPr>
              <a:t>prue</a:t>
            </a:r>
            <a:r>
              <a:rPr sz="1800" b="1" spc="-15" dirty="0">
                <a:latin typeface="Arial"/>
                <a:cs typeface="Arial"/>
              </a:rPr>
              <a:t>b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5" dirty="0">
                <a:latin typeface="Arial"/>
                <a:cs typeface="Arial"/>
              </a:rPr>
              <a:t>es</a:t>
            </a:r>
            <a:r>
              <a:rPr sz="1800" b="1" dirty="0">
                <a:latin typeface="Arial"/>
                <a:cs typeface="Arial"/>
              </a:rPr>
              <a:t>	un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139</a:t>
            </a:fld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5278246" y="4973701"/>
            <a:ext cx="3759200" cy="2641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  <a:tabLst>
                <a:tab pos="2246630" algn="l"/>
                <a:tab pos="2856230" algn="l"/>
              </a:tabLst>
            </a:pP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dirty="0">
                <a:latin typeface="Arial"/>
                <a:cs typeface="Arial"/>
              </a:rPr>
              <a:t>utot</a:t>
            </a:r>
            <a:r>
              <a:rPr sz="1800" b="1" spc="-5" dirty="0">
                <a:latin typeface="Arial"/>
                <a:cs typeface="Arial"/>
              </a:rPr>
              <a:t>r</a:t>
            </a:r>
            <a:r>
              <a:rPr sz="1800" b="1" spc="-15" dirty="0">
                <a:latin typeface="Arial"/>
                <a:cs typeface="Arial"/>
              </a:rPr>
              <a:t>a</a:t>
            </a:r>
            <a:r>
              <a:rPr sz="1800" b="1" spc="-5" dirty="0">
                <a:latin typeface="Arial"/>
                <a:cs typeface="Arial"/>
              </a:rPr>
              <a:t>nsform</a:t>
            </a:r>
            <a:r>
              <a:rPr sz="1800" b="1" spc="-15" dirty="0">
                <a:latin typeface="Arial"/>
                <a:cs typeface="Arial"/>
              </a:rPr>
              <a:t>a</a:t>
            </a:r>
            <a:r>
              <a:rPr sz="1800" b="1" spc="10" dirty="0">
                <a:latin typeface="Arial"/>
                <a:cs typeface="Arial"/>
              </a:rPr>
              <a:t>d</a:t>
            </a:r>
            <a:r>
              <a:rPr sz="1800" b="1" spc="-5" dirty="0">
                <a:latin typeface="Arial"/>
                <a:cs typeface="Arial"/>
              </a:rPr>
              <a:t>or</a:t>
            </a:r>
            <a:r>
              <a:rPr sz="1800" b="1" dirty="0">
                <a:latin typeface="Arial"/>
                <a:cs typeface="Arial"/>
              </a:rPr>
              <a:t>	con	</a:t>
            </a:r>
            <a:r>
              <a:rPr sz="1800" b="1" spc="-5" dirty="0">
                <a:latin typeface="Arial"/>
                <a:cs typeface="Arial"/>
              </a:rPr>
              <a:t>te</a:t>
            </a:r>
            <a:r>
              <a:rPr sz="1800" b="1" spc="-15" dirty="0">
                <a:latin typeface="Arial"/>
                <a:cs typeface="Arial"/>
              </a:rPr>
              <a:t>r</a:t>
            </a:r>
            <a:r>
              <a:rPr sz="1800" b="1" spc="-5" dirty="0">
                <a:latin typeface="Arial"/>
                <a:cs typeface="Arial"/>
              </a:rPr>
              <a:t>c</a:t>
            </a:r>
            <a:r>
              <a:rPr sz="1800" b="1" dirty="0">
                <a:latin typeface="Arial"/>
                <a:cs typeface="Arial"/>
              </a:rPr>
              <a:t>i</a:t>
            </a:r>
            <a:r>
              <a:rPr sz="1800" b="1" spc="-5" dirty="0">
                <a:latin typeface="Arial"/>
                <a:cs typeface="Arial"/>
              </a:rPr>
              <a:t>a</a:t>
            </a:r>
            <a:r>
              <a:rPr sz="1800" b="1" spc="-15" dirty="0">
                <a:latin typeface="Arial"/>
                <a:cs typeface="Arial"/>
              </a:rPr>
              <a:t>r</a:t>
            </a:r>
            <a:r>
              <a:rPr sz="1800" b="1" dirty="0">
                <a:latin typeface="Arial"/>
                <a:cs typeface="Arial"/>
              </a:rPr>
              <a:t>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24366" y="4942713"/>
            <a:ext cx="962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7495" algn="l"/>
              </a:tabLst>
            </a:pPr>
            <a:r>
              <a:rPr sz="1800" b="1" dirty="0">
                <a:latin typeface="Arial"/>
                <a:cs typeface="Arial"/>
              </a:rPr>
              <a:t>,	</a:t>
            </a:r>
            <a:r>
              <a:rPr sz="1800" b="1" spc="-5" dirty="0">
                <a:latin typeface="Arial"/>
                <a:cs typeface="Arial"/>
              </a:rPr>
              <a:t>deb</a:t>
            </a:r>
            <a:r>
              <a:rPr sz="1800" b="1" spc="-20" dirty="0">
                <a:latin typeface="Arial"/>
                <a:cs typeface="Arial"/>
              </a:rPr>
              <a:t>e</a:t>
            </a:r>
            <a:r>
              <a:rPr sz="1800" b="1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237353"/>
            <a:ext cx="3417570" cy="26225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cortocircuitarse</a:t>
            </a:r>
            <a:r>
              <a:rPr sz="1800" b="1" spc="3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40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lado</a:t>
            </a:r>
            <a:r>
              <a:rPr sz="1800" b="1" spc="40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459" dirty="0">
                <a:latin typeface="Arial"/>
                <a:cs typeface="Arial"/>
              </a:rPr>
              <a:t> </a:t>
            </a:r>
            <a:r>
              <a:rPr sz="1800" b="1" spc="-45" dirty="0">
                <a:latin typeface="Arial"/>
                <a:cs typeface="Arial"/>
              </a:rPr>
              <a:t>AT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81195" y="5237353"/>
            <a:ext cx="1449705" cy="26225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38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3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terciario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32372" y="5206365"/>
            <a:ext cx="394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3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efectuar</a:t>
            </a:r>
            <a:r>
              <a:rPr sz="1800" b="1" spc="39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la</a:t>
            </a:r>
            <a:r>
              <a:rPr sz="1800" b="1" spc="409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medición</a:t>
            </a:r>
            <a:r>
              <a:rPr sz="1800" b="1" spc="4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respecto</a:t>
            </a:r>
            <a:r>
              <a:rPr sz="1800" b="1" spc="40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5227" y="5468873"/>
            <a:ext cx="5360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terciario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obteniéndose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los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siguientes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resultados: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97761" y="5763514"/>
            <a:ext cx="6974840" cy="26606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14"/>
              </a:lnSpc>
              <a:buFont typeface="Wingdings"/>
              <a:buChar char=""/>
              <a:tabLst>
                <a:tab pos="228600" algn="l"/>
              </a:tabLst>
            </a:pP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modo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UST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dirty="0">
                <a:latin typeface="Arial"/>
                <a:cs typeface="Arial"/>
              </a:rPr>
              <a:t>obtiene</a:t>
            </a:r>
            <a:r>
              <a:rPr sz="1800" b="1" spc="-5" dirty="0">
                <a:latin typeface="Arial"/>
                <a:cs typeface="Arial"/>
              </a:rPr>
              <a:t> como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resultado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capacitancia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CHT.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97761" y="6029008"/>
            <a:ext cx="7159625" cy="26416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1989"/>
              </a:lnSpc>
              <a:buFont typeface="Wingdings"/>
              <a:buChar char=""/>
              <a:tabLst>
                <a:tab pos="228600" algn="l"/>
              </a:tabLst>
            </a:pP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modo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GST</a:t>
            </a:r>
            <a:r>
              <a:rPr sz="1800" b="1" spc="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Tierra se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obtiene</a:t>
            </a:r>
            <a:r>
              <a:rPr sz="1800" b="1" spc="-5" dirty="0">
                <a:latin typeface="Arial"/>
                <a:cs typeface="Arial"/>
              </a:rPr>
              <a:t> como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resultado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CHT+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CHG.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397761" y="6292609"/>
            <a:ext cx="6647180" cy="259079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1989"/>
              </a:lnSpc>
              <a:buFont typeface="Wingdings"/>
              <a:buChar char=""/>
              <a:tabLst>
                <a:tab pos="228600" algn="l"/>
              </a:tabLst>
            </a:pPr>
            <a:r>
              <a:rPr sz="1800" b="1" dirty="0">
                <a:latin typeface="Arial"/>
                <a:cs typeface="Arial"/>
              </a:rPr>
              <a:t>En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el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modo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GST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Guarda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se </a:t>
            </a:r>
            <a:r>
              <a:rPr sz="1800" b="1" dirty="0">
                <a:latin typeface="Arial"/>
                <a:cs typeface="Arial"/>
              </a:rPr>
              <a:t>obtiene </a:t>
            </a:r>
            <a:r>
              <a:rPr sz="1800" b="1" spc="-5" dirty="0">
                <a:latin typeface="Arial"/>
                <a:cs typeface="Arial"/>
              </a:rPr>
              <a:t>como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resultado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CHG.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761" y="1147826"/>
            <a:ext cx="6988809" cy="26225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14"/>
              </a:lnSpc>
              <a:buFont typeface="Wingdings"/>
              <a:buChar char=""/>
              <a:tabLst>
                <a:tab pos="228600" algn="l"/>
              </a:tabLst>
            </a:pPr>
            <a:r>
              <a:rPr sz="1800" b="1" dirty="0">
                <a:latin typeface="Arial"/>
                <a:cs typeface="Arial"/>
              </a:rPr>
              <a:t>Junto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con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valores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correspondientes</a:t>
            </a:r>
            <a:r>
              <a:rPr sz="1800" b="1" spc="-5" dirty="0">
                <a:latin typeface="Arial"/>
                <a:cs typeface="Arial"/>
              </a:rPr>
              <a:t> de factor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potencia.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3886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80490"/>
            <a:ext cx="90481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Intercambiando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cables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terciario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 pruebas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2242134"/>
            <a:ext cx="7350125" cy="2838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</a:t>
            </a:r>
            <a:r>
              <a:rPr sz="1900" b="1" spc="-5" dirty="0">
                <a:latin typeface="Arial"/>
                <a:cs typeface="Arial"/>
              </a:rPr>
              <a:t> 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CHT.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8741" y="2525852"/>
            <a:ext cx="7572375" cy="27940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 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dirty="0">
                <a:latin typeface="Arial"/>
                <a:cs typeface="Arial"/>
              </a:rPr>
              <a:t> 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CHT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+ CTG.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8741" y="2804744"/>
            <a:ext cx="6974840" cy="2717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GST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Guarda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obtiene </a:t>
            </a:r>
            <a:r>
              <a:rPr sz="1900" b="1" spc="-10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CTG.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8196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3323971"/>
            <a:ext cx="8489315" cy="869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registrar los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autotransformadores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derivación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primario.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36915"/>
            <a:ext cx="208914" cy="19439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491312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046729" y="4463160"/>
            <a:ext cx="4301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autotransformador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no </a:t>
            </a:r>
            <a:r>
              <a:rPr sz="1900" b="1" spc="-5" dirty="0">
                <a:latin typeface="Arial"/>
                <a:cs typeface="Arial"/>
              </a:rPr>
              <a:t>posea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terciario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140</a:t>
            </a:fld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935227" y="4433697"/>
            <a:ext cx="6492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1223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80681" y="4463160"/>
            <a:ext cx="24923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podrá medirse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4740529"/>
            <a:ext cx="48520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CHT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7009" y="4711065"/>
            <a:ext cx="4196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cortocircuitando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4988433"/>
            <a:ext cx="8020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380936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Interpretación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57729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548638"/>
            <a:ext cx="2347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09575" algn="l"/>
                <a:tab pos="1192530" algn="l"/>
              </a:tabLst>
            </a:pP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mejor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spc="5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0839" y="1519174"/>
            <a:ext cx="2923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9595" algn="l"/>
                <a:tab pos="1409065" algn="l"/>
                <a:tab pos="2313305" algn="l"/>
                <a:tab pos="2709545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existir,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51980" y="1548638"/>
            <a:ext cx="20459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24890" algn="l"/>
              </a:tabLst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histórico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12885" y="1519174"/>
            <a:ext cx="1373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1640" algn="l"/>
              </a:tabLst>
            </a:pPr>
            <a:r>
              <a:rPr sz="1900" b="1" spc="-5" dirty="0">
                <a:latin typeface="Arial"/>
                <a:cs typeface="Arial"/>
              </a:rPr>
              <a:t>de	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796542"/>
            <a:ext cx="5144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anteriores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efectuadas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40978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47927" y="2380818"/>
            <a:ext cx="281876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Variaciones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importantes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6034" y="2351658"/>
            <a:ext cx="6148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potencia,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2629026"/>
            <a:ext cx="7009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efectuadas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referidas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ambas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ºC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47990" y="2658491"/>
            <a:ext cx="19253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pudieran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935859"/>
            <a:ext cx="1219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21738" y="2906394"/>
            <a:ext cx="15024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51912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52625" y="3490595"/>
            <a:ext cx="9290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ejemplo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461131"/>
            <a:ext cx="27089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30020" algn="l"/>
              </a:tabLst>
            </a:pPr>
            <a:r>
              <a:rPr sz="1900" b="1" spc="-5" dirty="0">
                <a:latin typeface="Arial"/>
                <a:cs typeface="Arial"/>
              </a:rPr>
              <a:t>Por	,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37483" y="3490595"/>
            <a:ext cx="1229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58283" y="3461131"/>
            <a:ext cx="12687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18453" y="3490595"/>
            <a:ext cx="23933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calcula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verdadero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02445" y="3461131"/>
            <a:ext cx="1080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3767963"/>
            <a:ext cx="3637279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compensación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72127" y="3738499"/>
            <a:ext cx="50317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así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usuario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desea,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77145" y="3767912"/>
            <a:ext cx="2959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4045585"/>
            <a:ext cx="145923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utiliza tablas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50338" y="4016121"/>
            <a:ext cx="59512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ni </a:t>
            </a:r>
            <a:r>
              <a:rPr sz="1900" b="1" spc="-5" dirty="0">
                <a:latin typeface="Arial"/>
                <a:cs typeface="Arial"/>
              </a:rPr>
              <a:t>accede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incluidos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datos.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30335"/>
            <a:ext cx="208914" cy="194394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457238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89584" algn="l"/>
                <a:tab pos="1583055" algn="l"/>
                <a:tab pos="1953260" algn="l"/>
                <a:tab pos="2792095" algn="l"/>
                <a:tab pos="3241675" algn="l"/>
                <a:tab pos="5099685" algn="l"/>
                <a:tab pos="5656580" algn="l"/>
                <a:tab pos="7221855" algn="l"/>
                <a:tab pos="8385175" algn="l"/>
                <a:tab pos="8836025" algn="l"/>
              </a:tabLst>
            </a:pP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realid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sación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ratura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  antigüedad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462227"/>
            <a:ext cx="208914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234744" y="5434025"/>
            <a:ext cx="79248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141</a:t>
            </a:fld>
            <a:endParaRPr dirty="0"/>
          </a:p>
        </p:txBody>
      </p:sp>
      <p:sp>
        <p:nvSpPr>
          <p:cNvPr id="36" name="object 36"/>
          <p:cNvSpPr txBox="1"/>
          <p:nvPr/>
        </p:nvSpPr>
        <p:spPr>
          <a:xfrm>
            <a:off x="935227" y="5404866"/>
            <a:ext cx="19138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51255" algn="l"/>
              </a:tabLst>
            </a:pPr>
            <a:r>
              <a:rPr sz="1900" b="1" spc="-5" dirty="0">
                <a:latin typeface="Arial"/>
                <a:cs typeface="Arial"/>
              </a:rPr>
              <a:t>El	realiza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95854" y="5434025"/>
            <a:ext cx="464439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un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barrido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500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88377" y="5404866"/>
            <a:ext cx="1343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80678" y="5434025"/>
            <a:ext cx="99250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27" y="5711698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mate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átic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029966" y="5711698"/>
            <a:ext cx="3261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duplican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comportamiento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99105" y="5682234"/>
            <a:ext cx="74822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81120" algn="l"/>
              </a:tabLst>
            </a:pPr>
            <a:r>
              <a:rPr sz="1900" b="1" spc="-5" dirty="0">
                <a:latin typeface="Arial"/>
                <a:cs typeface="Arial"/>
              </a:rPr>
              <a:t>que	del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5227" y="5959602"/>
            <a:ext cx="9046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corregir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realizada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118362"/>
            <a:ext cx="9050020" cy="14243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50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ºC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corregirlos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ºC.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cliente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desea,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4000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-5" dirty="0">
                <a:latin typeface="Arial"/>
                <a:cs typeface="Arial"/>
              </a:rPr>
              <a:t> 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tablas.</a:t>
            </a:r>
            <a:endParaRPr sz="1900">
              <a:latin typeface="Arial"/>
              <a:cs typeface="Arial"/>
            </a:endParaRPr>
          </a:p>
          <a:p>
            <a:pPr marL="55244" marR="5080">
              <a:lnSpc>
                <a:spcPts val="2180"/>
              </a:lnSpc>
              <a:spcBef>
                <a:spcPts val="10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contar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referencia, </a:t>
            </a:r>
            <a:r>
              <a:rPr sz="1900" b="1" spc="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 16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guía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cuáles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los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adecuados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  <a:p>
            <a:pPr marL="55244">
              <a:lnSpc>
                <a:spcPts val="2135"/>
              </a:lnSpc>
            </a:pP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142</a:t>
            </a:fld>
            <a:endParaRPr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0101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5843778"/>
            <a:ext cx="1458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Nu</a:t>
            </a:r>
            <a:r>
              <a:rPr sz="1900" b="1" spc="20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3142" y="5873242"/>
            <a:ext cx="53409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17195" algn="l"/>
                <a:tab pos="1330325" algn="l"/>
                <a:tab pos="1908810" algn="l"/>
                <a:tab pos="2691765" algn="l"/>
                <a:tab pos="3681095" algn="l"/>
                <a:tab pos="4264660" algn="l"/>
                <a:tab pos="4843145" algn="l"/>
              </a:tabLst>
            </a:pPr>
            <a:r>
              <a:rPr sz="1900" b="1" spc="-5" dirty="0">
                <a:latin typeface="Arial"/>
                <a:cs typeface="Arial"/>
              </a:rPr>
              <a:t>se	insis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10906" y="5843778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7069" y="5873242"/>
            <a:ext cx="2959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39378" y="5843778"/>
            <a:ext cx="1246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72490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6121095"/>
            <a:ext cx="35096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considerados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 absolutos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2530" y="6150559"/>
            <a:ext cx="33121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decisiones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01736" y="612109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2084" y="1216307"/>
            <a:ext cx="5839626" cy="4651092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143</a:t>
            </a:fld>
            <a:endParaRPr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253855" cy="1410970"/>
            <a:chOff x="719455" y="1124085"/>
            <a:chExt cx="9253855" cy="141097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26301" y="1147826"/>
              <a:ext cx="2871470" cy="277495"/>
            </a:xfrm>
            <a:custGeom>
              <a:avLst/>
              <a:gdLst/>
              <a:ahLst/>
              <a:cxnLst/>
              <a:rect l="l" t="t" r="r" b="b"/>
              <a:pathLst>
                <a:path w="2871470" h="277494">
                  <a:moveTo>
                    <a:pt x="287147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871470" y="277367"/>
                  </a:lnTo>
                  <a:lnTo>
                    <a:pt x="287147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47928" y="1425206"/>
              <a:ext cx="9025255" cy="1109980"/>
            </a:xfrm>
            <a:custGeom>
              <a:avLst/>
              <a:gdLst/>
              <a:ahLst/>
              <a:cxnLst/>
              <a:rect l="l" t="t" r="r" b="b"/>
              <a:pathLst>
                <a:path w="9025255" h="1109980">
                  <a:moveTo>
                    <a:pt x="696760" y="832180"/>
                  </a:moveTo>
                  <a:lnTo>
                    <a:pt x="0" y="832180"/>
                  </a:lnTo>
                  <a:lnTo>
                    <a:pt x="0" y="1109840"/>
                  </a:lnTo>
                  <a:lnTo>
                    <a:pt x="696760" y="1109840"/>
                  </a:lnTo>
                  <a:lnTo>
                    <a:pt x="696760" y="832180"/>
                  </a:lnTo>
                  <a:close/>
                </a:path>
                <a:path w="9025255" h="1109980">
                  <a:moveTo>
                    <a:pt x="907084" y="554736"/>
                  </a:moveTo>
                  <a:lnTo>
                    <a:pt x="0" y="554736"/>
                  </a:lnTo>
                  <a:lnTo>
                    <a:pt x="0" y="832091"/>
                  </a:lnTo>
                  <a:lnTo>
                    <a:pt x="907084" y="832091"/>
                  </a:lnTo>
                  <a:lnTo>
                    <a:pt x="907084" y="554736"/>
                  </a:lnTo>
                  <a:close/>
                </a:path>
                <a:path w="9025255" h="1109980">
                  <a:moveTo>
                    <a:pt x="2670683" y="277355"/>
                  </a:moveTo>
                  <a:lnTo>
                    <a:pt x="0" y="277355"/>
                  </a:lnTo>
                  <a:lnTo>
                    <a:pt x="0" y="554723"/>
                  </a:lnTo>
                  <a:lnTo>
                    <a:pt x="2670683" y="554723"/>
                  </a:lnTo>
                  <a:lnTo>
                    <a:pt x="2670683" y="277355"/>
                  </a:lnTo>
                  <a:close/>
                </a:path>
                <a:path w="9025255" h="1109980">
                  <a:moveTo>
                    <a:pt x="4264787" y="832180"/>
                  </a:moveTo>
                  <a:lnTo>
                    <a:pt x="2722499" y="832180"/>
                  </a:lnTo>
                  <a:lnTo>
                    <a:pt x="2722499" y="1109840"/>
                  </a:lnTo>
                  <a:lnTo>
                    <a:pt x="4264787" y="1109840"/>
                  </a:lnTo>
                  <a:lnTo>
                    <a:pt x="4264787" y="832180"/>
                  </a:lnTo>
                  <a:close/>
                </a:path>
                <a:path w="9025255" h="1109980">
                  <a:moveTo>
                    <a:pt x="6150229" y="277355"/>
                  </a:moveTo>
                  <a:lnTo>
                    <a:pt x="5225161" y="277355"/>
                  </a:lnTo>
                  <a:lnTo>
                    <a:pt x="5225161" y="554723"/>
                  </a:lnTo>
                  <a:lnTo>
                    <a:pt x="6150229" y="554723"/>
                  </a:lnTo>
                  <a:lnTo>
                    <a:pt x="6150229" y="277355"/>
                  </a:lnTo>
                  <a:close/>
                </a:path>
                <a:path w="9025255" h="1109980">
                  <a:moveTo>
                    <a:pt x="6634848" y="554736"/>
                  </a:moveTo>
                  <a:lnTo>
                    <a:pt x="1972310" y="554736"/>
                  </a:lnTo>
                  <a:lnTo>
                    <a:pt x="1972310" y="832091"/>
                  </a:lnTo>
                  <a:lnTo>
                    <a:pt x="6634848" y="832091"/>
                  </a:lnTo>
                  <a:lnTo>
                    <a:pt x="6634848" y="554736"/>
                  </a:lnTo>
                  <a:close/>
                </a:path>
                <a:path w="9025255" h="1109980">
                  <a:moveTo>
                    <a:pt x="9024874" y="554736"/>
                  </a:moveTo>
                  <a:lnTo>
                    <a:pt x="8189722" y="554736"/>
                  </a:lnTo>
                  <a:lnTo>
                    <a:pt x="8189722" y="832091"/>
                  </a:lnTo>
                  <a:lnTo>
                    <a:pt x="9024874" y="832091"/>
                  </a:lnTo>
                  <a:lnTo>
                    <a:pt x="9024874" y="554736"/>
                  </a:lnTo>
                  <a:close/>
                </a:path>
                <a:path w="9025255" h="1109980">
                  <a:moveTo>
                    <a:pt x="9024874" y="277355"/>
                  </a:moveTo>
                  <a:lnTo>
                    <a:pt x="8288655" y="277355"/>
                  </a:lnTo>
                  <a:lnTo>
                    <a:pt x="8288655" y="0"/>
                  </a:lnTo>
                  <a:lnTo>
                    <a:pt x="6362065" y="0"/>
                  </a:lnTo>
                  <a:lnTo>
                    <a:pt x="6362065" y="277355"/>
                  </a:lnTo>
                  <a:lnTo>
                    <a:pt x="8246110" y="277355"/>
                  </a:lnTo>
                  <a:lnTo>
                    <a:pt x="8246110" y="554723"/>
                  </a:lnTo>
                  <a:lnTo>
                    <a:pt x="9024874" y="554723"/>
                  </a:lnTo>
                  <a:lnTo>
                    <a:pt x="9024874" y="27735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1118362"/>
            <a:ext cx="9052560" cy="19792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Arial"/>
                <a:cs typeface="Arial"/>
              </a:rPr>
              <a:t>La IEEE std 62 – 1995 </a:t>
            </a:r>
            <a:r>
              <a:rPr sz="1900" b="1" dirty="0">
                <a:latin typeface="Arial"/>
                <a:cs typeface="Arial"/>
              </a:rPr>
              <a:t>indica </a:t>
            </a:r>
            <a:r>
              <a:rPr sz="1900" b="1" spc="-5" dirty="0">
                <a:latin typeface="Arial"/>
                <a:cs typeface="Arial"/>
              </a:rPr>
              <a:t>lo siguiente: Para transformadores nuevos, </a:t>
            </a:r>
            <a:r>
              <a:rPr sz="1900" b="1" dirty="0">
                <a:latin typeface="Arial"/>
                <a:cs typeface="Arial"/>
              </a:rPr>
              <a:t>el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debajo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0,5%,</a:t>
            </a:r>
            <a:r>
              <a:rPr sz="1900" b="1" dirty="0">
                <a:latin typeface="Arial"/>
                <a:cs typeface="Arial"/>
              </a:rPr>
              <a:t> para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 viejos, el factor de potencia también debería estar por debajo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0,5%,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entre </a:t>
            </a:r>
            <a:r>
              <a:rPr sz="1900" b="1" dirty="0">
                <a:latin typeface="Arial"/>
                <a:cs typeface="Arial"/>
              </a:rPr>
              <a:t>0,5% </a:t>
            </a:r>
            <a:r>
              <a:rPr sz="1900" b="1" spc="-5" dirty="0">
                <a:latin typeface="Arial"/>
                <a:cs typeface="Arial"/>
              </a:rPr>
              <a:t>y </a:t>
            </a:r>
            <a:r>
              <a:rPr sz="1900" b="1" spc="5" dirty="0">
                <a:latin typeface="Arial"/>
                <a:cs typeface="Arial"/>
              </a:rPr>
              <a:t>1% </a:t>
            </a:r>
            <a:r>
              <a:rPr sz="1900" b="1" spc="-5" dirty="0">
                <a:latin typeface="Arial"/>
                <a:cs typeface="Arial"/>
              </a:rPr>
              <a:t>pudieran </a:t>
            </a:r>
            <a:r>
              <a:rPr sz="1900" b="1" dirty="0">
                <a:latin typeface="Arial"/>
                <a:cs typeface="Arial"/>
              </a:rPr>
              <a:t>ser aceptados. </a:t>
            </a:r>
            <a:r>
              <a:rPr sz="1900" b="1" spc="-5" dirty="0">
                <a:latin typeface="Arial"/>
                <a:cs typeface="Arial"/>
              </a:rPr>
              <a:t>Valores por </a:t>
            </a:r>
            <a:r>
              <a:rPr sz="1900" b="1" dirty="0">
                <a:latin typeface="Arial"/>
                <a:cs typeface="Arial"/>
              </a:rPr>
              <a:t>encima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1%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requieren mayor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investigación.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17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típicos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6700" y="3228488"/>
            <a:ext cx="7696200" cy="370285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144</a:t>
            </a:fld>
            <a:endParaRPr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53566" y="1147826"/>
            <a:ext cx="10731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4587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14170" algn="l"/>
              </a:tabLst>
            </a:pPr>
            <a:r>
              <a:rPr sz="1900" b="1" spc="-5" dirty="0">
                <a:latin typeface="Arial"/>
                <a:cs typeface="Arial"/>
              </a:rPr>
              <a:t>La	puede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6386" y="1147826"/>
            <a:ext cx="22072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afecta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4518" y="1118362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24773" y="1147826"/>
            <a:ext cx="17481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incrementa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1425194"/>
            <a:ext cx="26009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pérdidas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35807" y="1395730"/>
            <a:ext cx="1456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99939" y="1425194"/>
            <a:ext cx="37490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relativa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80%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42069" y="1395730"/>
            <a:ext cx="1043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1702562"/>
            <a:ext cx="23063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influir notablemente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08350" y="1673098"/>
            <a:ext cx="353567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 el resultado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2228214"/>
            <a:ext cx="18173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33370" y="2257374"/>
            <a:ext cx="614743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sucio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aisladores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cualquier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otra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60942" y="2228214"/>
            <a:ext cx="9239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2505582"/>
            <a:ext cx="15684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influye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91054" y="2535047"/>
            <a:ext cx="2917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aumento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91683" y="2505582"/>
            <a:ext cx="2322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99221" y="2535047"/>
            <a:ext cx="13004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82506" y="2505582"/>
            <a:ext cx="603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2782950"/>
            <a:ext cx="1015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05838" y="2812415"/>
            <a:ext cx="20808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factor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3778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35227" y="333768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04797" y="3367151"/>
            <a:ext cx="50393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interferencia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electromagnética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influir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05753" y="3337687"/>
            <a:ext cx="35756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5227" y="3615055"/>
            <a:ext cx="15627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565145" y="3644519"/>
            <a:ext cx="12198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recomiend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72027" y="3615055"/>
            <a:ext cx="1458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98059" y="3644519"/>
            <a:ext cx="42449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30333" y="3615055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rs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27" y="3921836"/>
            <a:ext cx="152908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prome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31110" y="3892677"/>
            <a:ext cx="2573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0" dirty="0">
                <a:latin typeface="Arial"/>
                <a:cs typeface="Arial"/>
              </a:rPr>
              <a:t> valores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obtenidos.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935227" y="4448936"/>
            <a:ext cx="9721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86026" y="4478401"/>
            <a:ext cx="50679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utilizar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circuito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supresor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interferencia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31177" y="4448936"/>
            <a:ext cx="28549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equipo,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5227" y="4726304"/>
            <a:ext cx="4568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que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cuente con esta opción.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5310504"/>
            <a:ext cx="228600" cy="277368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1498346" y="5310504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145</a:t>
            </a:fld>
            <a:endParaRPr dirty="0"/>
          </a:p>
        </p:txBody>
      </p:sp>
      <p:sp>
        <p:nvSpPr>
          <p:cNvPr id="49" name="object 49"/>
          <p:cNvSpPr txBox="1"/>
          <p:nvPr/>
        </p:nvSpPr>
        <p:spPr>
          <a:xfrm>
            <a:off x="935227" y="5281041"/>
            <a:ext cx="365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24380" algn="l"/>
                <a:tab pos="3015615" algn="l"/>
              </a:tabLst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15890" y="5310504"/>
            <a:ext cx="9944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831204" y="5281041"/>
            <a:ext cx="748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467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701917" y="5310504"/>
            <a:ext cx="32835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579245" algn="l"/>
              </a:tabLst>
            </a:pP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erferencia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stática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35227" y="5558790"/>
            <a:ext cx="2830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spc="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ida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803015" y="5587873"/>
            <a:ext cx="61829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sistema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puesta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47927" y="5865622"/>
            <a:ext cx="8705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71259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77975" algn="l"/>
                <a:tab pos="1999614" algn="l"/>
                <a:tab pos="4478020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	no	solo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depende</a:t>
            </a:r>
            <a:r>
              <a:rPr sz="1900" b="1" spc="4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8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interferencia,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depende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7530" y="1147826"/>
            <a:ext cx="17957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49020" algn="l"/>
              </a:tabLst>
            </a:pPr>
            <a:r>
              <a:rPr sz="1900" b="1" spc="-5" dirty="0">
                <a:latin typeface="Arial"/>
                <a:cs typeface="Arial"/>
              </a:rPr>
              <a:t>también	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425194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atmosféricas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niebla,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cielo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encapotado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velocidad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702562"/>
            <a:ext cx="777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299714" y="2257374"/>
            <a:ext cx="59607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623060" algn="l"/>
                <a:tab pos="2146935" algn="l"/>
                <a:tab pos="3113405" algn="l"/>
                <a:tab pos="3783329" algn="l"/>
                <a:tab pos="4767580" algn="l"/>
                <a:tab pos="5210810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jo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34678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91218" y="2257374"/>
            <a:ext cx="49466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2535047"/>
            <a:ext cx="13417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mplica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228214"/>
            <a:ext cx="2332990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  <a:tabLst>
                <a:tab pos="360680" algn="l"/>
                <a:tab pos="1379855" algn="l"/>
                <a:tab pos="1985645" algn="l"/>
              </a:tabLst>
            </a:pPr>
            <a:r>
              <a:rPr sz="1900" b="1" spc="-5" dirty="0">
                <a:latin typeface="Arial"/>
                <a:cs typeface="Arial"/>
              </a:rPr>
              <a:t>A	medida	</a:t>
            </a:r>
            <a:r>
              <a:rPr sz="1900" b="1" dirty="0">
                <a:latin typeface="Arial"/>
                <a:cs typeface="Arial"/>
              </a:rPr>
              <a:t>que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  <a:p>
            <a:pPr marL="1529080">
              <a:lnSpc>
                <a:spcPts val="2230"/>
              </a:lnSpc>
            </a:pP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17599" y="2505582"/>
            <a:ext cx="14738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31240" algn="l"/>
              </a:tabLst>
            </a:pPr>
            <a:r>
              <a:rPr sz="1900" b="1" spc="-5" dirty="0">
                <a:latin typeface="Arial"/>
                <a:cs typeface="Arial"/>
              </a:rPr>
              <a:t>real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57266" y="2535047"/>
            <a:ext cx="18656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21080" algn="l"/>
              </a:tabLst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dida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precisa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85456" y="2505582"/>
            <a:ext cx="28968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3895" algn="l"/>
                <a:tab pos="1475740" algn="l"/>
              </a:tabLst>
            </a:pPr>
            <a:r>
              <a:rPr sz="1900" b="1" spc="-5" dirty="0">
                <a:latin typeface="Arial"/>
                <a:cs typeface="Arial"/>
              </a:rPr>
              <a:t>bajo	estas	condiciones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2782950"/>
            <a:ext cx="9048115" cy="114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extremas.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verse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envuelto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climáticas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interferencia 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618741" y="4199509"/>
            <a:ext cx="5136515" cy="28511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Utilice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posible.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18741" y="4484446"/>
            <a:ext cx="5193030" cy="2717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Garantice 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efectiva.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5033136"/>
            <a:ext cx="228600" cy="277368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249677" y="5033136"/>
            <a:ext cx="24904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modo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UST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5003673"/>
            <a:ext cx="4174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93185" algn="l"/>
              </a:tabLst>
            </a:pP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85283" y="5033136"/>
            <a:ext cx="44329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confiable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circunstancia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93402" y="5003673"/>
            <a:ext cx="290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5281041"/>
            <a:ext cx="3470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medición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62907" y="5310504"/>
            <a:ext cx="45605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susceptible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interferencia.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9327" y="5865622"/>
            <a:ext cx="228600" cy="27736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5836158"/>
            <a:ext cx="3034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146</a:t>
            </a:fld>
            <a:endParaRPr dirty="0"/>
          </a:p>
        </p:txBody>
      </p:sp>
      <p:sp>
        <p:nvSpPr>
          <p:cNvPr id="34" name="object 34"/>
          <p:cNvSpPr txBox="1"/>
          <p:nvPr/>
        </p:nvSpPr>
        <p:spPr>
          <a:xfrm>
            <a:off x="4022471" y="5865622"/>
            <a:ext cx="17284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raramente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03772" y="5836158"/>
            <a:ext cx="3099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aparece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957818" y="5865622"/>
            <a:ext cx="10280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6142939"/>
            <a:ext cx="22529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negativos.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8" y="1147826"/>
              <a:ext cx="6104890" cy="277495"/>
            </a:xfrm>
            <a:custGeom>
              <a:avLst/>
              <a:gdLst/>
              <a:ahLst/>
              <a:cxnLst/>
              <a:rect l="l" t="t" r="r" b="b"/>
              <a:pathLst>
                <a:path w="6104890" h="277494">
                  <a:moveTo>
                    <a:pt x="6104509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104509" y="277367"/>
                  </a:lnTo>
                  <a:lnTo>
                    <a:pt x="61045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118362"/>
            <a:ext cx="7299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superficie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altas,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crean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19261" y="1147826"/>
            <a:ext cx="165353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cambios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0156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524635" algn="l"/>
                <a:tab pos="1952625" algn="l"/>
              </a:tabLst>
            </a:pPr>
            <a:r>
              <a:rPr sz="1900" b="1" spc="-5" dirty="0">
                <a:latin typeface="Arial"/>
                <a:cs typeface="Arial"/>
              </a:rPr>
              <a:t>distribuci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85410" y="1425194"/>
            <a:ext cx="23977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90600" algn="l"/>
                <a:tab pos="1337945" algn="l"/>
              </a:tabLst>
            </a:pP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medici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96639" y="1395730"/>
            <a:ext cx="58870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32455" algn="l"/>
                <a:tab pos="3628390" algn="l"/>
                <a:tab pos="4348480" algn="l"/>
                <a:tab pos="4776470" algn="l"/>
                <a:tab pos="5592445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1673098"/>
            <a:ext cx="1085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2228214"/>
            <a:ext cx="1399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Este 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92933" y="2257374"/>
            <a:ext cx="34982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probables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48553" y="2228214"/>
            <a:ext cx="36842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90861" y="2257374"/>
            <a:ext cx="29464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927" y="2535047"/>
            <a:ext cx="4114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atmosféricas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42610" y="2535047"/>
            <a:ext cx="1454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3271" y="2505582"/>
            <a:ext cx="46393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2812415"/>
            <a:ext cx="35687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muy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03546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19455" y="3367151"/>
            <a:ext cx="388620" cy="277495"/>
            <a:chOff x="719455" y="3367151"/>
            <a:chExt cx="388620" cy="277495"/>
          </a:xfrm>
        </p:grpSpPr>
        <p:sp>
          <p:nvSpPr>
            <p:cNvPr id="26" name="object 26"/>
            <p:cNvSpPr/>
            <p:nvPr/>
          </p:nvSpPr>
          <p:spPr>
            <a:xfrm>
              <a:off x="947928" y="3367151"/>
              <a:ext cx="160020" cy="277495"/>
            </a:xfrm>
            <a:custGeom>
              <a:avLst/>
              <a:gdLst/>
              <a:ahLst/>
              <a:cxnLst/>
              <a:rect l="l" t="t" r="r" b="b"/>
              <a:pathLst>
                <a:path w="160019" h="277495">
                  <a:moveTo>
                    <a:pt x="160019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60019" y="27736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3395895"/>
              <a:ext cx="208914" cy="194394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2938526" y="3367151"/>
            <a:ext cx="268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147</a:t>
            </a:fld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935227" y="3337687"/>
            <a:ext cx="25514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36800" algn="l"/>
              </a:tabLst>
            </a:pP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ema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39363" y="3367151"/>
            <a:ext cx="10058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32503" y="333768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77790" y="3367151"/>
            <a:ext cx="102996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47384" y="3337687"/>
            <a:ext cx="7213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22084" y="3367151"/>
            <a:ext cx="11372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-20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erficie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11820" y="3337687"/>
            <a:ext cx="2271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porcelana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5227" y="3615055"/>
            <a:ext cx="2726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bushings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57295" y="3644519"/>
            <a:ext cx="15748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limpia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18886" y="3615055"/>
            <a:ext cx="2192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asegurar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604125" y="3644519"/>
            <a:ext cx="23685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escaleras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cuerdas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35227" y="3892677"/>
            <a:ext cx="655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én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46173" y="3921886"/>
            <a:ext cx="30956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alejados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29098" y="389267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67482" y="1147826"/>
            <a:ext cx="3996690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702562"/>
            <a:ext cx="228600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588130" y="1702562"/>
            <a:ext cx="4479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C57.12.90,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62-1995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7521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32320" algn="l"/>
              </a:tabLst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,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0909" y="1702562"/>
            <a:ext cx="1422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59175" y="1979930"/>
            <a:ext cx="1099185" cy="277495"/>
          </a:xfrm>
          <a:custGeom>
            <a:avLst/>
            <a:gdLst/>
            <a:ahLst/>
            <a:cxnLst/>
            <a:rect l="l" t="t" r="r" b="b"/>
            <a:pathLst>
              <a:path w="1099185" h="277494">
                <a:moveTo>
                  <a:pt x="1098803" y="0"/>
                </a:moveTo>
                <a:lnTo>
                  <a:pt x="0" y="0"/>
                </a:lnTo>
                <a:lnTo>
                  <a:pt x="0" y="277367"/>
                </a:lnTo>
                <a:lnTo>
                  <a:pt x="1098803" y="277367"/>
                </a:lnTo>
                <a:lnTo>
                  <a:pt x="109880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47927" y="1979930"/>
            <a:ext cx="11817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excitaci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26310" y="1950466"/>
            <a:ext cx="71348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aquella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requerida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mantener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62261" y="1979930"/>
            <a:ext cx="5105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298"/>
            <a:ext cx="27381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magnético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núcleo.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35227" y="2782950"/>
            <a:ext cx="62350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Circula por 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 excitar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 </a:t>
            </a:r>
            <a:r>
              <a:rPr sz="1900" b="1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341374" y="3367151"/>
            <a:ext cx="44710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obtiene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aplicando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tensión,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3337687"/>
            <a:ext cx="7148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75225" algn="l"/>
              </a:tabLst>
            </a:pPr>
            <a:r>
              <a:rPr sz="1900" b="1" spc="-5" dirty="0">
                <a:latin typeface="Arial"/>
                <a:cs typeface="Arial"/>
              </a:rPr>
              <a:t>Se	del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72957" y="3367151"/>
            <a:ext cx="1800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manteniendo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3644519"/>
            <a:ext cx="22269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secundario abierto.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170045"/>
            <a:ext cx="42005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91378" y="4199509"/>
            <a:ext cx="478155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provee </a:t>
            </a:r>
            <a:r>
              <a:rPr sz="1900" b="1" spc="-5" dirty="0">
                <a:latin typeface="Arial"/>
                <a:cs typeface="Arial"/>
              </a:rPr>
              <a:t>un medio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7927" y="4478401"/>
            <a:ext cx="14541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89377" y="444893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68194" y="4478401"/>
            <a:ext cx="28047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vueltas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72608" y="4478401"/>
            <a:ext cx="206248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88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34960" y="4478401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46057" y="4448936"/>
            <a:ext cx="1137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eléctricas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4755769"/>
            <a:ext cx="8324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biles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14398" y="4755769"/>
            <a:ext cx="14878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spc="15" dirty="0">
                <a:latin typeface="Arial"/>
                <a:cs typeface="Arial"/>
              </a:rPr>
              <a:t>o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767585" y="4726304"/>
            <a:ext cx="31095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01164" algn="l"/>
              </a:tabLst>
            </a:pPr>
            <a:r>
              <a:rPr sz="1900" b="1" spc="-5" dirty="0">
                <a:latin typeface="Arial"/>
                <a:cs typeface="Arial"/>
              </a:rPr>
              <a:t>,	graves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32298" y="4755769"/>
            <a:ext cx="777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97092" y="4726304"/>
            <a:ext cx="5753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935227" y="5281041"/>
            <a:ext cx="7479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expuesto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largo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documento,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25002" y="5310504"/>
            <a:ext cx="9804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611106" y="5281041"/>
            <a:ext cx="375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991990" y="5587949"/>
            <a:ext cx="3232785" cy="278130"/>
          </a:xfrm>
          <a:custGeom>
            <a:avLst/>
            <a:gdLst/>
            <a:ahLst/>
            <a:cxnLst/>
            <a:rect l="l" t="t" r="r" b="b"/>
            <a:pathLst>
              <a:path w="3232784" h="278129">
                <a:moveTo>
                  <a:pt x="3232658" y="0"/>
                </a:moveTo>
                <a:lnTo>
                  <a:pt x="0" y="0"/>
                </a:lnTo>
                <a:lnTo>
                  <a:pt x="0" y="277672"/>
                </a:lnTo>
                <a:lnTo>
                  <a:pt x="3232658" y="277672"/>
                </a:lnTo>
                <a:lnTo>
                  <a:pt x="32326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935227" y="5558790"/>
            <a:ext cx="9046210" cy="114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futuras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comparaciones.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Potencia,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ver</a:t>
            </a:r>
            <a:r>
              <a:rPr sz="1900" b="1" spc="-5" dirty="0">
                <a:latin typeface="Arial"/>
                <a:cs typeface="Arial"/>
              </a:rPr>
              <a:t> figura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27.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3" name="object 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148</a:t>
            </a:fld>
            <a:endParaRPr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4796917"/>
            <a:ext cx="228600" cy="27736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767453"/>
            <a:ext cx="49263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excitación,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2296" y="4796917"/>
            <a:ext cx="404050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inyección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5074285"/>
            <a:ext cx="43961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59790" algn="l"/>
                <a:tab pos="1546860" algn="l"/>
                <a:tab pos="1883410" algn="l"/>
                <a:tab pos="2477135" algn="l"/>
                <a:tab pos="2882900" algn="l"/>
                <a:tab pos="3587750" algn="l"/>
                <a:tab pos="4074160" algn="l"/>
              </a:tabLst>
            </a:pPr>
            <a:r>
              <a:rPr sz="1900" b="1" spc="-5" dirty="0">
                <a:latin typeface="Arial"/>
                <a:cs typeface="Arial"/>
              </a:rPr>
              <a:t>modo	UST	y	p</a:t>
            </a:r>
            <a:r>
              <a:rPr sz="1900" b="1" spc="1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35295" y="5044821"/>
            <a:ext cx="4444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54405" algn="l"/>
                <a:tab pos="1666875" algn="l"/>
                <a:tab pos="3788410" algn="l"/>
              </a:tabLst>
            </a:pP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5322189"/>
            <a:ext cx="67494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autotransformadores),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ya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56525" y="5351729"/>
            <a:ext cx="22161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requerida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5629402"/>
            <a:ext cx="113919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21343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7927" y="6185611"/>
            <a:ext cx="37820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91583" y="6156147"/>
            <a:ext cx="191071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estrella,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5925" y="6185611"/>
            <a:ext cx="10610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88605" y="6156147"/>
            <a:ext cx="2096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05025" y="6462979"/>
            <a:ext cx="1503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neutro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6433515"/>
            <a:ext cx="30168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72335" algn="l"/>
              </a:tabLst>
            </a:pPr>
            <a:r>
              <a:rPr sz="1900" b="1" spc="-5" dirty="0">
                <a:latin typeface="Arial"/>
                <a:cs typeface="Arial"/>
              </a:rPr>
              <a:t>entre	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05707" y="6462979"/>
            <a:ext cx="24422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neutro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desconectado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34709" y="643351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22500" y="1223528"/>
            <a:ext cx="5957710" cy="3535923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149</a:t>
            </a:fld>
            <a:endParaRPr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054350" y="1425194"/>
            <a:ext cx="2507615" cy="277495"/>
          </a:xfrm>
          <a:custGeom>
            <a:avLst/>
            <a:gdLst/>
            <a:ahLst/>
            <a:cxnLst/>
            <a:rect l="l" t="t" r="r" b="b"/>
            <a:pathLst>
              <a:path w="2507615" h="277494">
                <a:moveTo>
                  <a:pt x="2507233" y="0"/>
                </a:moveTo>
                <a:lnTo>
                  <a:pt x="0" y="0"/>
                </a:lnTo>
                <a:lnTo>
                  <a:pt x="0" y="277367"/>
                </a:lnTo>
                <a:lnTo>
                  <a:pt x="2507233" y="277367"/>
                </a:lnTo>
                <a:lnTo>
                  <a:pt x="250723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88529" y="1425194"/>
            <a:ext cx="1890395" cy="277495"/>
          </a:xfrm>
          <a:custGeom>
            <a:avLst/>
            <a:gdLst/>
            <a:ahLst/>
            <a:cxnLst/>
            <a:rect l="l" t="t" r="r" b="b"/>
            <a:pathLst>
              <a:path w="1890395" h="277494">
                <a:moveTo>
                  <a:pt x="1890013" y="0"/>
                </a:moveTo>
                <a:lnTo>
                  <a:pt x="0" y="0"/>
                </a:lnTo>
                <a:lnTo>
                  <a:pt x="0" y="277367"/>
                </a:lnTo>
                <a:lnTo>
                  <a:pt x="1890013" y="277367"/>
                </a:lnTo>
                <a:lnTo>
                  <a:pt x="189001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395730"/>
            <a:ext cx="8823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fase.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1979930"/>
            <a:ext cx="228600" cy="2773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42364" y="1979930"/>
            <a:ext cx="939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terminal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2533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12545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24122" y="1979930"/>
            <a:ext cx="5080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2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85971" y="1950466"/>
            <a:ext cx="101726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57851" y="1979930"/>
            <a:ext cx="21450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conectado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2535047"/>
            <a:ext cx="228600" cy="277367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5810377" y="2535047"/>
            <a:ext cx="2691765" cy="277495"/>
          </a:xfrm>
          <a:custGeom>
            <a:avLst/>
            <a:gdLst/>
            <a:ahLst/>
            <a:cxnLst/>
            <a:rect l="l" t="t" r="r" b="b"/>
            <a:pathLst>
              <a:path w="2691765" h="277494">
                <a:moveTo>
                  <a:pt x="2691638" y="0"/>
                </a:moveTo>
                <a:lnTo>
                  <a:pt x="0" y="0"/>
                </a:lnTo>
                <a:lnTo>
                  <a:pt x="0" y="277367"/>
                </a:lnTo>
                <a:lnTo>
                  <a:pt x="2691638" y="277367"/>
                </a:lnTo>
                <a:lnTo>
                  <a:pt x="269163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35227" y="2505582"/>
            <a:ext cx="142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15794" y="2535047"/>
            <a:ext cx="31305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BT </a:t>
            </a:r>
            <a:r>
              <a:rPr sz="1900" b="1" spc="-5" dirty="0">
                <a:latin typeface="Arial"/>
                <a:cs typeface="Arial"/>
              </a:rPr>
              <a:t>se encuentra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00827" y="2505582"/>
            <a:ext cx="352932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 conexión 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83369" y="2535047"/>
            <a:ext cx="8026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rá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812415"/>
            <a:ext cx="19056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conectada.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3337687"/>
            <a:ext cx="49701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excitación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85636" y="3367151"/>
            <a:ext cx="3987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todas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7927" y="3644519"/>
            <a:ext cx="27622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 cambiador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tomas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64407" y="3615055"/>
            <a:ext cx="6016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especial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19327" y="4199509"/>
            <a:ext cx="9253855" cy="279400"/>
            <a:chOff x="719327" y="4199509"/>
            <a:chExt cx="9253855" cy="279400"/>
          </a:xfrm>
        </p:grpSpPr>
        <p:sp>
          <p:nvSpPr>
            <p:cNvPr id="29" name="object 29"/>
            <p:cNvSpPr/>
            <p:nvPr/>
          </p:nvSpPr>
          <p:spPr>
            <a:xfrm>
              <a:off x="719327" y="4199509"/>
              <a:ext cx="9253855" cy="279400"/>
            </a:xfrm>
            <a:custGeom>
              <a:avLst/>
              <a:gdLst/>
              <a:ahLst/>
              <a:cxnLst/>
              <a:rect l="l" t="t" r="r" b="b"/>
              <a:pathLst>
                <a:path w="9253855" h="279400">
                  <a:moveTo>
                    <a:pt x="9253474" y="0"/>
                  </a:moveTo>
                  <a:lnTo>
                    <a:pt x="0" y="0"/>
                  </a:lnTo>
                  <a:lnTo>
                    <a:pt x="0" y="278891"/>
                  </a:lnTo>
                  <a:lnTo>
                    <a:pt x="9253474" y="278891"/>
                  </a:lnTo>
                  <a:lnTo>
                    <a:pt x="925347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9454" y="4213860"/>
              <a:ext cx="208914" cy="20891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19327" y="4199509"/>
            <a:ext cx="925385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Muchos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usuarios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modificando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posición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150</a:t>
            </a:fld>
            <a:endParaRPr dirty="0"/>
          </a:p>
        </p:txBody>
      </p:sp>
      <p:sp>
        <p:nvSpPr>
          <p:cNvPr id="32" name="object 32"/>
          <p:cNvSpPr txBox="1"/>
          <p:nvPr/>
        </p:nvSpPr>
        <p:spPr>
          <a:xfrm>
            <a:off x="947927" y="4478401"/>
            <a:ext cx="24142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24180" algn="l"/>
                <a:tab pos="1276985" algn="l"/>
                <a:tab pos="1769110" algn="l"/>
              </a:tabLst>
            </a:pPr>
            <a:r>
              <a:rPr sz="1900" b="1" spc="-5" dirty="0">
                <a:latin typeface="Arial"/>
                <a:cs typeface="Arial"/>
              </a:rPr>
              <a:t>de	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sin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carga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95595" y="4478401"/>
            <a:ext cx="3958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61440" algn="l"/>
                <a:tab pos="2375535" algn="l"/>
                <a:tab pos="3094990" algn="l"/>
              </a:tabLst>
            </a:pPr>
            <a:r>
              <a:rPr sz="1900" b="1" spc="-5" dirty="0">
                <a:latin typeface="Arial"/>
                <a:cs typeface="Arial"/>
              </a:rPr>
              <a:t>cambiad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diera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ñ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9497" y="4448936"/>
            <a:ext cx="6635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250" algn="l"/>
                <a:tab pos="1129665" algn="l"/>
                <a:tab pos="1704339" algn="l"/>
                <a:tab pos="6147435" algn="l"/>
                <a:tab pos="6421755" algn="l"/>
              </a:tabLst>
            </a:pPr>
            <a:r>
              <a:rPr sz="1900" b="1" spc="-5" dirty="0">
                <a:latin typeface="Arial"/>
                <a:cs typeface="Arial"/>
              </a:rPr>
              <a:t>,	ale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an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5227" y="4726304"/>
            <a:ext cx="81127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movimiento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ocasionar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104121" y="4755769"/>
            <a:ext cx="8813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pudi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7927" y="5033136"/>
            <a:ext cx="32073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inhabilitar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3326129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Interpretación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811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trifásicos,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núcleo,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mostrarán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 corrientes iguales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2535047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tensión,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diferencias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812415"/>
            <a:ext cx="60756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históricos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10781" y="2782950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341117" y="3367151"/>
            <a:ext cx="21196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10%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3337687"/>
            <a:ext cx="78397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06800" algn="l"/>
              </a:tabLst>
            </a:pPr>
            <a:r>
              <a:rPr sz="1900" b="1" spc="-5" dirty="0">
                <a:latin typeface="Arial"/>
                <a:cs typeface="Arial"/>
              </a:rPr>
              <a:t>Diferencias	</a:t>
            </a:r>
            <a:r>
              <a:rPr sz="1900" b="1" dirty="0">
                <a:latin typeface="Arial"/>
                <a:cs typeface="Arial"/>
              </a:rPr>
              <a:t>respecto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históricos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60281" y="3367151"/>
            <a:ext cx="11125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sugerir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7927" y="3644519"/>
            <a:ext cx="20104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salida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12694" y="3615055"/>
            <a:ext cx="21570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4170045"/>
            <a:ext cx="2032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151</a:t>
            </a:fld>
            <a:endParaRPr dirty="0"/>
          </a:p>
        </p:txBody>
      </p:sp>
      <p:sp>
        <p:nvSpPr>
          <p:cNvPr id="21" name="object 21"/>
          <p:cNvSpPr txBox="1"/>
          <p:nvPr/>
        </p:nvSpPr>
        <p:spPr>
          <a:xfrm>
            <a:off x="3014726" y="4199509"/>
            <a:ext cx="540385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efectuaran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8857" y="417004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28050" y="4199509"/>
            <a:ext cx="145732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4478401"/>
            <a:ext cx="5475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812289" algn="l"/>
                <a:tab pos="2689860" algn="l"/>
                <a:tab pos="3431540" algn="l"/>
                <a:tab pos="5072380" algn="l"/>
              </a:tabLst>
            </a:pPr>
            <a:r>
              <a:rPr sz="1900" b="1" spc="-5" dirty="0">
                <a:latin typeface="Arial"/>
                <a:cs typeface="Arial"/>
              </a:rPr>
              <a:t>transformador	puede	estar	magnetizado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10325" y="4448936"/>
            <a:ext cx="7340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96277" y="4478401"/>
            <a:ext cx="2689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63625" algn="l"/>
                <a:tab pos="2393315" algn="l"/>
              </a:tabLst>
            </a:pPr>
            <a:r>
              <a:rPr sz="1900" b="1" spc="-5" dirty="0">
                <a:latin typeface="Arial"/>
                <a:cs typeface="Arial"/>
              </a:rPr>
              <a:t>originar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755769"/>
            <a:ext cx="4594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magnetización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41898" y="4755769"/>
            <a:ext cx="209296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recomienda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634605" y="4755769"/>
            <a:ext cx="2338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5033136"/>
            <a:ext cx="47942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antes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DC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desmagnetizar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03768" y="5033136"/>
            <a:ext cx="6400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99201" y="5003673"/>
            <a:ext cx="4185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05735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	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5281041"/>
            <a:ext cx="9046845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953769" algn="l"/>
                <a:tab pos="1598930" algn="l"/>
                <a:tab pos="2578100" algn="l"/>
                <a:tab pos="3641090" algn="l"/>
                <a:tab pos="4059554" algn="l"/>
                <a:tab pos="5259070" algn="l"/>
                <a:tab pos="5677535" algn="l"/>
                <a:tab pos="7072630" algn="l"/>
                <a:tab pos="7491095" algn="l"/>
                <a:tab pos="8752205" algn="l"/>
              </a:tabLst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spc="-2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ste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Megger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desmagnetización).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654494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Transformación,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TTR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77566" y="1425194"/>
            <a:ext cx="23615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IEEE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C57.12.90-2006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395730"/>
            <a:ext cx="43713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90695" algn="l"/>
              </a:tabLst>
            </a:pPr>
            <a:r>
              <a:rPr sz="1900" b="1" spc="-5" dirty="0">
                <a:latin typeface="Arial"/>
                <a:cs typeface="Arial"/>
              </a:rPr>
              <a:t>Solici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 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15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 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1979930"/>
            <a:ext cx="228600" cy="2773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1950466"/>
            <a:ext cx="90512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conexiones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</a:t>
            </a:r>
            <a:r>
              <a:rPr sz="1900" b="1" spc="-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acuerdo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sección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6.2.3,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9316" y="2257374"/>
            <a:ext cx="41243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error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máximo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permitido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2228214"/>
            <a:ext cx="45085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427855" algn="l"/>
              </a:tabLst>
            </a:pPr>
            <a:r>
              <a:rPr sz="1900" b="1" spc="-5" dirty="0">
                <a:latin typeface="Arial"/>
                <a:cs typeface="Arial"/>
              </a:rPr>
              <a:t>el	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13527" y="2257374"/>
            <a:ext cx="435927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espiras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535047"/>
            <a:ext cx="90379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cortocircuitadas,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malas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conexiones,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cambiadores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tomas,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2812415"/>
            <a:ext cx="41655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etc.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68322" y="3367151"/>
            <a:ext cx="233362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3615055"/>
            <a:ext cx="19424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61385" y="3644519"/>
            <a:ext cx="2554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IEEE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57.13.1-2006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7778" y="3615055"/>
            <a:ext cx="43859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3892677"/>
            <a:ext cx="1017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Tensión.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4448936"/>
            <a:ext cx="13792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152</a:t>
            </a:fld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2380742" y="4478401"/>
            <a:ext cx="44875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finalidad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correcta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33056" y="4448936"/>
            <a:ext cx="21018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02597" y="4478401"/>
            <a:ext cx="8705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7927" y="4755769"/>
            <a:ext cx="30854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primario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0439" y="4726304"/>
            <a:ext cx="2906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efectuar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97761" y="5310504"/>
            <a:ext cx="759079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fija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arbitraria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AT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97761" y="5587949"/>
            <a:ext cx="8575040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con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BT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26361" y="5865622"/>
            <a:ext cx="772477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aplica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120,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240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480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Volt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97761" y="6142990"/>
            <a:ext cx="857504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 la </a:t>
            </a:r>
            <a:r>
              <a:rPr sz="1900" b="1" dirty="0">
                <a:latin typeface="Arial"/>
                <a:cs typeface="Arial"/>
              </a:rPr>
              <a:t>tensión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-5" dirty="0">
                <a:latin typeface="Arial"/>
                <a:cs typeface="Arial"/>
              </a:rPr>
              <a:t> terminal 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correspondiente</a:t>
            </a:r>
            <a:r>
              <a:rPr sz="1900" b="1" spc="-10" dirty="0">
                <a:latin typeface="Arial"/>
                <a:cs typeface="Arial"/>
              </a:rPr>
              <a:t> 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BT, tal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26361" y="6420307"/>
            <a:ext cx="3929379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-5" dirty="0">
                <a:latin typeface="Arial"/>
                <a:cs typeface="Arial"/>
              </a:rPr>
              <a:t> se observa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figura 45.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9672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4538853"/>
            <a:ext cx="9048750" cy="14262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V1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V2,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significa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los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adyacentes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Arial"/>
              <a:cs typeface="Arial"/>
            </a:endParaRPr>
          </a:p>
          <a:p>
            <a:pPr marL="12700" marR="6350">
              <a:lnSpc>
                <a:spcPts val="2200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V1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V2,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significa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terminales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adyacentes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polaridad.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428572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9152" y="1565051"/>
            <a:ext cx="6023903" cy="289918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153</a:t>
            </a:fld>
            <a:endParaRPr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925" cy="47548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762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 alternativa, es una prueba donde se utiliza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 DC con tensión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terminal negativo de la batería se conecta a uno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terminales de AT, H1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 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dejando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alta suelto.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conecta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voltímetro analógico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terminal negativo en X1 o X2,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correspondiente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conectó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terminal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la aguja del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voltímetro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mueve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hacia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lado positivo, la polaridad asumida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contrario 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incorrecta.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154</a:t>
            </a:fld>
            <a:endParaRPr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 que facilita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ejecución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esta prueba,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basta con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conectar apropiadamente terminales de alta y baja adyacentes y un indicador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mostrará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polaridad </a:t>
            </a:r>
            <a:r>
              <a:rPr sz="1900" b="1" spc="-5" dirty="0">
                <a:latin typeface="Arial"/>
                <a:cs typeface="Arial"/>
              </a:rPr>
              <a:t>correcta. Ver figura 46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86635" y="2252021"/>
            <a:ext cx="5577796" cy="408426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155</a:t>
            </a:fld>
            <a:endParaRPr dirty="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3218180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 Inducida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18872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Solicitada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7566" y="1702562"/>
            <a:ext cx="56876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IEEE</a:t>
            </a:r>
            <a:r>
              <a:rPr sz="1900" b="1" spc="-5" dirty="0">
                <a:latin typeface="Arial"/>
                <a:cs typeface="Arial"/>
              </a:rPr>
              <a:t> C57.12.80-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1978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C57.12.00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2006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19455" y="2257374"/>
            <a:ext cx="3088640" cy="278130"/>
            <a:chOff x="719455" y="2257374"/>
            <a:chExt cx="3088640" cy="278130"/>
          </a:xfrm>
        </p:grpSpPr>
        <p:sp>
          <p:nvSpPr>
            <p:cNvPr id="11" name="object 11"/>
            <p:cNvSpPr/>
            <p:nvPr/>
          </p:nvSpPr>
          <p:spPr>
            <a:xfrm>
              <a:off x="947928" y="2257374"/>
              <a:ext cx="2860040" cy="278130"/>
            </a:xfrm>
            <a:custGeom>
              <a:avLst/>
              <a:gdLst/>
              <a:ahLst/>
              <a:cxnLst/>
              <a:rect l="l" t="t" r="r" b="b"/>
              <a:pathLst>
                <a:path w="2860040" h="278130">
                  <a:moveTo>
                    <a:pt x="2859659" y="0"/>
                  </a:moveTo>
                  <a:lnTo>
                    <a:pt x="0" y="0"/>
                  </a:lnTo>
                  <a:lnTo>
                    <a:pt x="0" y="277672"/>
                  </a:lnTo>
                  <a:lnTo>
                    <a:pt x="2859659" y="277672"/>
                  </a:lnTo>
                  <a:lnTo>
                    <a:pt x="285965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5" y="2285957"/>
              <a:ext cx="208914" cy="19498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314565" y="2257374"/>
            <a:ext cx="7918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fábrica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228214"/>
            <a:ext cx="81445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231380" algn="l"/>
              </a:tabLst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común,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generalmente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o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28506" y="2257374"/>
            <a:ext cx="8445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talleres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70169" y="2535047"/>
            <a:ext cx="31915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 prueba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505582"/>
            <a:ext cx="80067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26070" algn="l"/>
              </a:tabLst>
            </a:pP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reparaci</a:t>
            </a:r>
            <a:r>
              <a:rPr sz="1900" b="1" spc="10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/o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lleres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empre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a,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292350" y="3089783"/>
            <a:ext cx="43738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energizando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3060318"/>
            <a:ext cx="73787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19775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	</a:t>
            </a:r>
            <a:r>
              <a:rPr sz="1900" b="1" spc="5" dirty="0">
                <a:latin typeface="Arial"/>
                <a:cs typeface="Arial"/>
              </a:rPr>
              <a:t>de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03081" y="3089783"/>
            <a:ext cx="15824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47927" y="3367151"/>
            <a:ext cx="791845" cy="277495"/>
          </a:xfrm>
          <a:custGeom>
            <a:avLst/>
            <a:gdLst/>
            <a:ahLst/>
            <a:cxnLst/>
            <a:rect l="l" t="t" r="r" b="b"/>
            <a:pathLst>
              <a:path w="791844" h="277495">
                <a:moveTo>
                  <a:pt x="791260" y="0"/>
                </a:moveTo>
                <a:lnTo>
                  <a:pt x="0" y="0"/>
                </a:lnTo>
                <a:lnTo>
                  <a:pt x="0" y="277367"/>
                </a:lnTo>
                <a:lnTo>
                  <a:pt x="791260" y="277367"/>
                </a:lnTo>
                <a:lnTo>
                  <a:pt x="7912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074417" y="3367151"/>
            <a:ext cx="36353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3337687"/>
            <a:ext cx="76968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73930" algn="l"/>
              </a:tabLst>
            </a:pPr>
            <a:r>
              <a:rPr sz="1900" b="1" spc="-5" dirty="0">
                <a:latin typeface="Arial"/>
                <a:cs typeface="Arial"/>
              </a:rPr>
              <a:t>fábrica,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	: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120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200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Hz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 Hz.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32914" y="3921836"/>
            <a:ext cx="3083560" cy="278130"/>
          </a:xfrm>
          <a:custGeom>
            <a:avLst/>
            <a:gdLst/>
            <a:ahLst/>
            <a:cxnLst/>
            <a:rect l="l" t="t" r="r" b="b"/>
            <a:pathLst>
              <a:path w="3083560" h="278129">
                <a:moveTo>
                  <a:pt x="3083306" y="0"/>
                </a:moveTo>
                <a:lnTo>
                  <a:pt x="0" y="0"/>
                </a:lnTo>
                <a:lnTo>
                  <a:pt x="0" y="277672"/>
                </a:lnTo>
                <a:lnTo>
                  <a:pt x="3083306" y="277672"/>
                </a:lnTo>
                <a:lnTo>
                  <a:pt x="308330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5227" y="3892677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destructiva,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aplicada 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especificado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exitosa.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253032" y="4755769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je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5227" y="4726304"/>
            <a:ext cx="4287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20165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dirty="0">
                <a:latin typeface="Arial"/>
                <a:cs typeface="Arial"/>
              </a:rPr>
              <a:t>consiste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comprobar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93486" y="4755769"/>
            <a:ext cx="46793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vueltas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5033136"/>
            <a:ext cx="386270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97678" y="500367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935227" y="555879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18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señal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duración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156</a:t>
            </a:fld>
            <a:endParaRPr dirty="0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58334" y="1147826"/>
              <a:ext cx="3307715" cy="277495"/>
            </a:xfrm>
            <a:custGeom>
              <a:avLst/>
              <a:gdLst/>
              <a:ahLst/>
              <a:cxnLst/>
              <a:rect l="l" t="t" r="r" b="b"/>
              <a:pathLst>
                <a:path w="3307715" h="277494">
                  <a:moveTo>
                    <a:pt x="330733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307334" y="277367"/>
                  </a:lnTo>
                  <a:lnTo>
                    <a:pt x="330733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904353" y="1147826"/>
            <a:ext cx="14681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49439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ión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induci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breex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ita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r;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91051" y="1425194"/>
            <a:ext cx="23380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suficientemente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60998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77205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ñ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lica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05777" y="1425194"/>
            <a:ext cx="9518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28254" y="1395730"/>
            <a:ext cx="18561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97177" y="1702562"/>
            <a:ext cx="3208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excitación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supere el 30%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1673098"/>
            <a:ext cx="6007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32200" algn="l"/>
              </a:tabLst>
            </a:pPr>
            <a:r>
              <a:rPr sz="1900" b="1" spc="-5" dirty="0">
                <a:latin typeface="Arial"/>
                <a:cs typeface="Arial"/>
              </a:rPr>
              <a:t>de	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228214"/>
            <a:ext cx="90512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incrementarse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gradualmente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alcanzar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 tiempo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 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15 segundos.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157</a:t>
            </a:fld>
            <a:endParaRPr dirty="0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4946" y="1259301"/>
            <a:ext cx="8787919" cy="538148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158</a:t>
            </a:fld>
            <a:endParaRPr dirty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213423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ion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36366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18354" y="1702562"/>
            <a:ext cx="52876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lado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neutro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puesto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93045" y="167309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82266" y="1979930"/>
            <a:ext cx="3462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97255" algn="l"/>
                <a:tab pos="1902460" algn="l"/>
              </a:tabLst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ciert</a:t>
            </a:r>
            <a:r>
              <a:rPr sz="1900" b="1" spc="10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preca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950466"/>
            <a:ext cx="7694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7365" algn="l"/>
                <a:tab pos="5135245" algn="l"/>
                <a:tab pos="5871210" algn="l"/>
                <a:tab pos="6741159" algn="l"/>
              </a:tabLst>
            </a:pPr>
            <a:r>
              <a:rPr sz="1900" b="1" spc="-5" dirty="0">
                <a:latin typeface="Arial"/>
                <a:cs typeface="Arial"/>
              </a:rPr>
              <a:t>se	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tar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gra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30740" y="1950466"/>
            <a:ext cx="11512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esfuerzos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2228214"/>
            <a:ext cx="772223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electrostáticos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electromagnéticos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893941" y="2812415"/>
            <a:ext cx="3011805" cy="277495"/>
          </a:xfrm>
          <a:custGeom>
            <a:avLst/>
            <a:gdLst/>
            <a:ahLst/>
            <a:cxnLst/>
            <a:rect l="l" t="t" r="r" b="b"/>
            <a:pathLst>
              <a:path w="3011804" h="277494">
                <a:moveTo>
                  <a:pt x="3011678" y="0"/>
                </a:moveTo>
                <a:lnTo>
                  <a:pt x="0" y="0"/>
                </a:lnTo>
                <a:lnTo>
                  <a:pt x="0" y="277367"/>
                </a:lnTo>
                <a:lnTo>
                  <a:pt x="3011678" y="277367"/>
                </a:lnTo>
                <a:lnTo>
                  <a:pt x="301167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437386" y="2812415"/>
            <a:ext cx="30486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transfo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trif</a:t>
            </a:r>
            <a:r>
              <a:rPr sz="1900" b="1" spc="10" dirty="0">
                <a:latin typeface="Arial"/>
                <a:cs typeface="Arial"/>
              </a:rPr>
              <a:t>á</a:t>
            </a:r>
            <a:r>
              <a:rPr sz="1900" b="1" spc="-5" dirty="0">
                <a:latin typeface="Arial"/>
                <a:cs typeface="Arial"/>
              </a:rPr>
              <a:t>sic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159</a:t>
            </a:fld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935227" y="2782950"/>
            <a:ext cx="9050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09340" algn="l"/>
              </a:tabLst>
            </a:pPr>
            <a:r>
              <a:rPr sz="1900" b="1" spc="-5" dirty="0">
                <a:latin typeface="Arial"/>
                <a:cs typeface="Arial"/>
              </a:rPr>
              <a:t>Los	deben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3060318"/>
            <a:ext cx="2451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efectuando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43351" y="3089783"/>
            <a:ext cx="14890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fase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19598" y="306031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620966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SFRA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7901" y="1702562"/>
            <a:ext cx="380936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2257374"/>
            <a:ext cx="228600" cy="27767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228214"/>
            <a:ext cx="1183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1098" y="2257374"/>
            <a:ext cx="42329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realizarse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4333" y="2228214"/>
            <a:ext cx="31121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tanto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49714" y="2257374"/>
            <a:ext cx="3232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2535047"/>
            <a:ext cx="1448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BT.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5227" y="3060318"/>
            <a:ext cx="17354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66314" y="3089783"/>
            <a:ext cx="192658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80915" y="3060318"/>
            <a:ext cx="4022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principio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93809" y="3089783"/>
            <a:ext cx="10915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7927" y="3367151"/>
            <a:ext cx="208851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23361" y="333768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86938" y="3367151"/>
            <a:ext cx="35032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abierto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62368" y="333768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94525" y="3367151"/>
            <a:ext cx="2990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644519"/>
            <a:ext cx="183133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28289" y="3615055"/>
            <a:ext cx="38176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 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continuación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97761" y="4199509"/>
            <a:ext cx="5513070" cy="27940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97761" y="4755769"/>
            <a:ext cx="8575040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H2,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H3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26361" y="5033136"/>
            <a:ext cx="5593715" cy="27749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finalmente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H3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Midiendo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155189" y="5587949"/>
            <a:ext cx="6572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160</a:t>
            </a:fld>
            <a:endParaRPr dirty="0"/>
          </a:p>
        </p:txBody>
      </p:sp>
      <p:sp>
        <p:nvSpPr>
          <p:cNvPr id="31" name="object 31"/>
          <p:cNvSpPr txBox="1"/>
          <p:nvPr/>
        </p:nvSpPr>
        <p:spPr>
          <a:xfrm>
            <a:off x="935227" y="5558790"/>
            <a:ext cx="560006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983105" algn="l"/>
              </a:tabLst>
            </a:pP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	la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circuito.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33336" y="5587949"/>
            <a:ext cx="333946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devanados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7900" y="1118362"/>
            <a:ext cx="7117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 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Estrella: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1702562"/>
            <a:ext cx="857504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H1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H0,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H2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6361" y="1979930"/>
            <a:ext cx="559371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finalmente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Inyectando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H3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Midiendo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H0.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761" y="2535047"/>
            <a:ext cx="858774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  <a:tab pos="6061075" algn="l"/>
              </a:tabLst>
            </a:pP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repite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4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	devanados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361" y="2812415"/>
            <a:ext cx="154241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3337687"/>
            <a:ext cx="13360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3540" algn="l"/>
              </a:tabLst>
            </a:pPr>
            <a:r>
              <a:rPr sz="1900" b="1" spc="-5" dirty="0">
                <a:latin typeface="Arial"/>
                <a:cs typeface="Arial"/>
              </a:rPr>
              <a:t>Al	efectuar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89885" y="3367151"/>
            <a:ext cx="54616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30200" algn="l"/>
                <a:tab pos="1264920" algn="l"/>
                <a:tab pos="1823720" algn="l"/>
                <a:tab pos="2155825" algn="l"/>
                <a:tab pos="3571240" algn="l"/>
                <a:tab pos="3983990" algn="l"/>
              </a:tabLst>
            </a:pP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secundario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38313" y="3337687"/>
            <a:ext cx="491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0185" algn="l"/>
              </a:tabLst>
            </a:pPr>
            <a:r>
              <a:rPr sz="1900" b="1" spc="-5" dirty="0">
                <a:latin typeface="Arial"/>
                <a:cs typeface="Arial"/>
              </a:rPr>
              <a:t>,	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47278" y="3367151"/>
            <a:ext cx="15259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21435" algn="l"/>
              </a:tabLst>
            </a:pPr>
            <a:r>
              <a:rPr sz="1900" b="1" spc="-5" dirty="0">
                <a:latin typeface="Arial"/>
                <a:cs typeface="Arial"/>
              </a:rPr>
              <a:t>dismin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30" dirty="0">
                <a:latin typeface="Arial"/>
                <a:cs typeface="Arial"/>
              </a:rPr>
              <a:t>y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3644519"/>
            <a:ext cx="58470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influencia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núcleo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94881" y="3644519"/>
            <a:ext cx="97091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0" dirty="0">
                <a:latin typeface="Arial"/>
                <a:cs typeface="Arial"/>
              </a:rPr>
              <a:t> ya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65668" y="3644519"/>
            <a:ext cx="22072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7927" y="3921836"/>
            <a:ext cx="7001509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51230" algn="l"/>
                <a:tab pos="2159635" algn="l"/>
                <a:tab pos="2575560" algn="l"/>
                <a:tab pos="3179445" algn="l"/>
                <a:tab pos="3458210" algn="l"/>
                <a:tab pos="3806825" algn="l"/>
                <a:tab pos="5241290" algn="l"/>
              </a:tabLst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queña,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10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Volt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ario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rtocircui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36230" y="3892677"/>
            <a:ext cx="441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6695" algn="l"/>
              </a:tabLst>
            </a:pPr>
            <a:r>
              <a:rPr sz="1900" b="1" spc="-5" dirty="0">
                <a:latin typeface="Arial"/>
                <a:cs typeface="Arial"/>
              </a:rPr>
              <a:t>,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11285" y="3921836"/>
            <a:ext cx="146177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77925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4199509"/>
            <a:ext cx="346519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22705" algn="l"/>
                <a:tab pos="1812925" algn="l"/>
              </a:tabLst>
            </a:pPr>
            <a:r>
              <a:rPr sz="1900" b="1" spc="-5" dirty="0">
                <a:latin typeface="Arial"/>
                <a:cs typeface="Arial"/>
              </a:rPr>
              <a:t>excitaci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67351" y="4199509"/>
            <a:ext cx="163258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637540" algn="l"/>
              </a:tabLst>
            </a:pPr>
            <a:r>
              <a:rPr sz="1900" b="1" spc="-5" dirty="0">
                <a:latin typeface="Arial"/>
                <a:cs typeface="Arial"/>
              </a:rPr>
              <a:t>m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ñ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3171" y="4170045"/>
            <a:ext cx="5440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9640" algn="l"/>
                <a:tab pos="3348990" algn="l"/>
                <a:tab pos="3627754" algn="l"/>
                <a:tab pos="3971925" algn="l"/>
                <a:tab pos="5146040" algn="l"/>
              </a:tabLst>
            </a:pPr>
            <a:r>
              <a:rPr sz="1900" b="1" spc="-5" dirty="0">
                <a:latin typeface="Arial"/>
                <a:cs typeface="Arial"/>
              </a:rPr>
              <a:t>es	res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4448936"/>
            <a:ext cx="9046845" cy="114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cortocircuito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discriminar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problema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47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cómo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secundario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abierto.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161</a:t>
            </a:fld>
            <a:endParaRPr dirty="0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7940" y="1277158"/>
            <a:ext cx="7510239" cy="505220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162</a:t>
            </a:fld>
            <a:endParaRPr dirty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Seis</a:t>
            </a:r>
            <a:r>
              <a:rPr sz="1900" b="1" dirty="0">
                <a:latin typeface="Arial"/>
                <a:cs typeface="Arial"/>
              </a:rPr>
              <a:t> pruebas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miden</a:t>
            </a:r>
            <a:r>
              <a:rPr sz="1900" b="1" dirty="0">
                <a:latin typeface="Arial"/>
                <a:cs typeface="Arial"/>
              </a:rPr>
              <a:t> la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 interdevanados y otras tres pruebas que miden la admitancia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transferida.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582166" y="2257374"/>
            <a:ext cx="450723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capacitancia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2228214"/>
            <a:ext cx="5564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5366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,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9517" y="2257374"/>
            <a:ext cx="342328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energiza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2535047"/>
            <a:ext cx="24498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61130" y="2505582"/>
            <a:ext cx="1416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41442" y="2535047"/>
            <a:ext cx="26416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bobina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46289" y="2505582"/>
            <a:ext cx="23380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12061" y="2812415"/>
            <a:ext cx="6705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BT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782950"/>
            <a:ext cx="1327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4714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337687"/>
            <a:ext cx="608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06550" y="3367151"/>
            <a:ext cx="38195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admitancia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transferida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13375" y="3337687"/>
            <a:ext cx="436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12484" y="3367151"/>
            <a:ext cx="4060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energiza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7927" y="3644519"/>
            <a:ext cx="15627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bobina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61157" y="3644519"/>
            <a:ext cx="4115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conectando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97582" y="3615055"/>
            <a:ext cx="74828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63720" algn="l"/>
              </a:tabLst>
            </a:pPr>
            <a:r>
              <a:rPr sz="1900" b="1" spc="-5" dirty="0">
                <a:latin typeface="Arial"/>
                <a:cs typeface="Arial"/>
              </a:rPr>
              <a:t>,	midiendo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terminal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3892677"/>
            <a:ext cx="9046210" cy="170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BT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conectando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última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rango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definido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ambos</a:t>
            </a:r>
            <a:r>
              <a:rPr sz="1900" b="1" dirty="0">
                <a:latin typeface="Arial"/>
                <a:cs typeface="Arial"/>
              </a:rPr>
              <a:t> casos,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siendo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comparativa.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163</a:t>
            </a:fld>
            <a:endParaRPr dirty="0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67482" y="1147826"/>
            <a:ext cx="291147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Evaluación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02562"/>
            <a:ext cx="27381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predictiva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2966" y="1673098"/>
            <a:ext cx="4978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2971" y="1702562"/>
            <a:ext cx="57600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comparados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979930"/>
            <a:ext cx="11664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teriores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01342" y="1950466"/>
            <a:ext cx="78803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software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Frax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101,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llevar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registro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5227" y="2228214"/>
            <a:ext cx="905002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de cada </a:t>
            </a:r>
            <a:r>
              <a:rPr sz="1900" b="1" spc="-10" dirty="0">
                <a:latin typeface="Arial"/>
                <a:cs typeface="Arial"/>
              </a:rPr>
              <a:t>uno </a:t>
            </a:r>
            <a:r>
              <a:rPr sz="1900" b="1" spc="-5" dirty="0">
                <a:latin typeface="Arial"/>
                <a:cs typeface="Arial"/>
              </a:rPr>
              <a:t>de las pruebas por equipo y por fecha de ejecución de la prueba,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igual forma permite </a:t>
            </a:r>
            <a:r>
              <a:rPr sz="1900" b="1" dirty="0">
                <a:latin typeface="Arial"/>
                <a:cs typeface="Arial"/>
              </a:rPr>
              <a:t>colocar </a:t>
            </a:r>
            <a:r>
              <a:rPr sz="1900" b="1" spc="-5" dirty="0">
                <a:latin typeface="Arial"/>
                <a:cs typeface="Arial"/>
              </a:rPr>
              <a:t>en una sola pantalla los resultados gráficos </a:t>
            </a:r>
            <a:r>
              <a:rPr sz="1900" b="1" spc="-10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 estas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47927" y="3367151"/>
            <a:ext cx="8439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Recordar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recolectar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huella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dactilar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51085" y="3337687"/>
            <a:ext cx="535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3615055"/>
            <a:ext cx="5721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poder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largo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tiempo.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47927" y="4199509"/>
            <a:ext cx="236410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531620" algn="l"/>
              </a:tabLst>
            </a:pP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stas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76371" y="4170045"/>
            <a:ext cx="3666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9175" algn="l"/>
                <a:tab pos="1624965" algn="l"/>
                <a:tab pos="2004060" algn="l"/>
              </a:tabLst>
            </a:pPr>
            <a:r>
              <a:rPr sz="1900" b="1" spc="-5" dirty="0">
                <a:latin typeface="Arial"/>
                <a:cs typeface="Arial"/>
              </a:rPr>
              <a:t>implica	que	el	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08468" y="4199509"/>
            <a:ext cx="266446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71805" algn="l"/>
                <a:tab pos="916305" algn="l"/>
                <a:tab pos="1377950" algn="l"/>
              </a:tabLst>
            </a:pPr>
            <a:r>
              <a:rPr sz="1900" b="1" spc="-5" dirty="0">
                <a:latin typeface="Arial"/>
                <a:cs typeface="Arial"/>
              </a:rPr>
              <a:t>no	se	ha	modifi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5227" y="4448936"/>
            <a:ext cx="15392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internamente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63038" y="4478401"/>
            <a:ext cx="27057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respuestas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60975" y="4448936"/>
            <a:ext cx="856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plica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11189" y="4478401"/>
            <a:ext cx="369442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movimientos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93045" y="444893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755769"/>
            <a:ext cx="2173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daños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núcleo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35803" y="4755769"/>
            <a:ext cx="35153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dirty="0">
                <a:latin typeface="Arial"/>
                <a:cs typeface="Arial"/>
              </a:rPr>
              <a:t> con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conexiones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5761" y="4726304"/>
            <a:ext cx="5955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74385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 trans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 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935227" y="5281041"/>
            <a:ext cx="905002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48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diferencias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 estas.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164</a:t>
            </a:fld>
            <a:endParaRPr dirty="0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732780"/>
            <a:chOff x="789431" y="1124085"/>
            <a:chExt cx="9114790" cy="573278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1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0891" y="1147830"/>
              <a:ext cx="8535137" cy="570864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165</a:t>
            </a:fld>
            <a:endParaRPr dirty="0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5755640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7901" y="1702562"/>
            <a:ext cx="37953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1950466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88033" y="1979930"/>
            <a:ext cx="10629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xi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93950" y="1950466"/>
            <a:ext cx="1814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exactamente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55642" y="1979930"/>
            <a:ext cx="5638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igu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64734" y="1950466"/>
            <a:ext cx="29279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38820" y="1979930"/>
            <a:ext cx="21342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298"/>
            <a:ext cx="13906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33370" y="2257374"/>
            <a:ext cx="80518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25370" y="2228214"/>
            <a:ext cx="29006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26845" algn="l"/>
              </a:tabLst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básicamente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30063" y="2257374"/>
            <a:ext cx="146367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94956" y="2228214"/>
            <a:ext cx="30886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solo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3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5227" y="2505582"/>
            <a:ext cx="45434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respuesta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35803" y="2535047"/>
            <a:ext cx="24422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varia</a:t>
            </a:r>
            <a:r>
              <a:rPr sz="1900" b="1" spc="-5" dirty="0">
                <a:latin typeface="Arial"/>
                <a:cs typeface="Arial"/>
              </a:rPr>
              <a:t> 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65185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17901" y="3089783"/>
            <a:ext cx="26295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3382009" y="3644519"/>
            <a:ext cx="8070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3615055"/>
            <a:ext cx="6028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36925" algn="l"/>
              </a:tabLst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pesar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	es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37196" y="3644519"/>
            <a:ext cx="1139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63306" y="3615055"/>
            <a:ext cx="3797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14918" y="3644519"/>
            <a:ext cx="9937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spc="-25" dirty="0">
                <a:latin typeface="Arial"/>
                <a:cs typeface="Arial"/>
              </a:rPr>
              <a:t>t</a:t>
            </a:r>
            <a:r>
              <a:rPr sz="1900" b="1" spc="25" dirty="0">
                <a:latin typeface="Arial"/>
                <a:cs typeface="Arial"/>
              </a:rPr>
              <a:t>w</a:t>
            </a:r>
            <a:r>
              <a:rPr sz="1900" b="1" spc="-5" dirty="0">
                <a:latin typeface="Arial"/>
                <a:cs typeface="Arial"/>
              </a:rPr>
              <a:t>are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679685" y="3615055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3892677"/>
            <a:ext cx="58877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diagnóstico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Megger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IDAX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21372" y="3921886"/>
            <a:ext cx="30518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47927" y="4199509"/>
            <a:ext cx="350139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03546" y="4170045"/>
            <a:ext cx="2155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935227" y="4726304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50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curva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junto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</a:t>
            </a:r>
            <a:r>
              <a:rPr sz="1900" b="1" spc="3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modelo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Pan Cake del 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166</a:t>
            </a:fld>
            <a:endParaRPr dirty="0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3349" y="1128637"/>
            <a:ext cx="9006189" cy="572994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167</a:t>
            </a:fld>
            <a:endParaRPr dirty="0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46845" cy="86651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la determinación de la cantidad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existente en el papel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transformador,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trata de hacer coincidir la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patrón con la curva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medida variando las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X y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rangos indicados en la sección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6.2.5.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782950"/>
            <a:ext cx="960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76882" y="2812415"/>
            <a:ext cx="79959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4780915" algn="l"/>
              </a:tabLst>
            </a:pPr>
            <a:r>
              <a:rPr sz="1900" b="1" dirty="0">
                <a:latin typeface="Arial"/>
                <a:cs typeface="Arial"/>
              </a:rPr>
              <a:t>ejecutado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proceso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ajuste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curva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3089783"/>
            <a:ext cx="11525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referencia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5710" y="3089783"/>
            <a:ext cx="9944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spc="-25" dirty="0">
                <a:latin typeface="Arial"/>
                <a:cs typeface="Arial"/>
              </a:rPr>
              <a:t>t</a:t>
            </a:r>
            <a:r>
              <a:rPr sz="1900" b="1" spc="25" dirty="0">
                <a:latin typeface="Arial"/>
                <a:cs typeface="Arial"/>
              </a:rPr>
              <a:t>w</a:t>
            </a:r>
            <a:r>
              <a:rPr sz="1900" b="1" spc="-5" dirty="0">
                <a:latin typeface="Arial"/>
                <a:cs typeface="Arial"/>
              </a:rPr>
              <a:t>are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87626" y="3060318"/>
            <a:ext cx="24999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47495" algn="l"/>
              </a:tabLst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arroja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4263" y="3089783"/>
            <a:ext cx="4912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existente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12630" y="3060318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227" y="3337687"/>
            <a:ext cx="7412990" cy="869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luego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proceso.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168</a:t>
            </a:fld>
            <a:endParaRPr dirty="0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5260" y="1327201"/>
            <a:ext cx="8312927" cy="529029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169</a:t>
            </a:fld>
            <a:endParaRPr dirty="0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581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tabla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19.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994315"/>
            <a:ext cx="208915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64132" y="5936741"/>
            <a:ext cx="882142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crítico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 </a:t>
            </a:r>
            <a:r>
              <a:rPr sz="1900" b="1" spc="-5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2307" y="1536025"/>
            <a:ext cx="7192721" cy="440423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170</a:t>
            </a:fld>
            <a:endParaRPr dirty="0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673098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4797" y="1702562"/>
            <a:ext cx="63207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396875" algn="l"/>
                <a:tab pos="1478280" algn="l"/>
                <a:tab pos="2386330" algn="l"/>
                <a:tab pos="4246245" algn="l"/>
                <a:tab pos="4671060" algn="l"/>
              </a:tabLst>
            </a:pPr>
            <a:r>
              <a:rPr sz="1900" b="1" spc="-5" dirty="0">
                <a:latin typeface="Arial"/>
                <a:cs typeface="Arial"/>
              </a:rPr>
              <a:t>se	req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ilizar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mpora</a:t>
            </a:r>
            <a:r>
              <a:rPr sz="1900" b="1" spc="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mente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transformad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42301" y="1673098"/>
            <a:ext cx="7854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0865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45397" y="1702562"/>
            <a:ext cx="1327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aisl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979930"/>
            <a:ext cx="939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ú</a:t>
            </a:r>
            <a:r>
              <a:rPr sz="1900" b="1" spc="-5" dirty="0">
                <a:latin typeface="Arial"/>
                <a:cs typeface="Arial"/>
              </a:rPr>
              <a:t>medo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87016" y="1979930"/>
            <a:ext cx="258826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5098" y="1979930"/>
            <a:ext cx="37699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utilizado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55330" y="1950466"/>
            <a:ext cx="16275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40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evitar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336"/>
            <a:ext cx="301815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disminución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vida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útil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20439" y="2228214"/>
            <a:ext cx="12839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35227" y="2782950"/>
            <a:ext cx="12896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84729" y="2812415"/>
            <a:ext cx="710628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tratarse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49561" y="2782950"/>
            <a:ext cx="534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5227" y="3060318"/>
            <a:ext cx="2278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disminuir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misma.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47927" y="3644519"/>
            <a:ext cx="60483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máxima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carga/temperatura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171</a:t>
            </a:fld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7050405" y="3615055"/>
            <a:ext cx="2934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cual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puede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892677"/>
            <a:ext cx="200913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99485" y="3921836"/>
            <a:ext cx="18522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C57.91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3435350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el</a:t>
            </a:r>
            <a:r>
              <a:rPr sz="1900" b="1" spc="-5" dirty="0">
                <a:latin typeface="Arial"/>
                <a:cs typeface="Arial"/>
              </a:rPr>
              <a:t> 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702562"/>
            <a:ext cx="6832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ASTM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6626" y="1673098"/>
            <a:ext cx="82778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American</a:t>
            </a:r>
            <a:r>
              <a:rPr sz="1900" b="1" spc="17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Society</a:t>
            </a:r>
            <a:r>
              <a:rPr sz="1900" b="1" spc="1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for</a:t>
            </a:r>
            <a:r>
              <a:rPr sz="1900" b="1" spc="17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Testing</a:t>
            </a:r>
            <a:r>
              <a:rPr sz="1900" b="1" spc="18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212121"/>
                </a:solidFill>
                <a:latin typeface="Arial"/>
                <a:cs typeface="Arial"/>
              </a:rPr>
              <a:t>and</a:t>
            </a:r>
            <a:r>
              <a:rPr sz="1900" b="1" spc="17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12121"/>
                </a:solidFill>
                <a:latin typeface="Arial"/>
                <a:cs typeface="Arial"/>
              </a:rPr>
              <a:t>Materials</a:t>
            </a:r>
            <a:r>
              <a:rPr sz="1900" dirty="0">
                <a:solidFill>
                  <a:srgbClr val="212121"/>
                </a:solidFill>
                <a:latin typeface="Arial"/>
                <a:cs typeface="Arial"/>
              </a:rPr>
              <a:t>)</a:t>
            </a:r>
            <a:r>
              <a:rPr sz="1900" spc="-13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desarrollado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948055" y="3367151"/>
            <a:ext cx="2397760" cy="277495"/>
            <a:chOff x="948055" y="3367151"/>
            <a:chExt cx="2397760" cy="277495"/>
          </a:xfrm>
        </p:grpSpPr>
        <p:sp>
          <p:nvSpPr>
            <p:cNvPr id="12" name="object 12"/>
            <p:cNvSpPr/>
            <p:nvPr/>
          </p:nvSpPr>
          <p:spPr>
            <a:xfrm>
              <a:off x="1176832" y="3367151"/>
              <a:ext cx="2169160" cy="277495"/>
            </a:xfrm>
            <a:custGeom>
              <a:avLst/>
              <a:gdLst/>
              <a:ahLst/>
              <a:cxnLst/>
              <a:rect l="l" t="t" r="r" b="b"/>
              <a:pathLst>
                <a:path w="2169160" h="277495">
                  <a:moveTo>
                    <a:pt x="216865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168652" y="277367"/>
                  </a:lnTo>
                  <a:lnTo>
                    <a:pt x="216865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055" y="3395895"/>
              <a:ext cx="208915" cy="19439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35227" y="1950466"/>
            <a:ext cx="9051290" cy="17018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verificar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estado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aislante,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potencia.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890395" algn="l"/>
              </a:tabLst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continuación	describiremos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Dieléctrica: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D-877,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D1816,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60156,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CEI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132" y="3615055"/>
            <a:ext cx="37534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344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IP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295,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otras,</a:t>
            </a:r>
            <a:r>
              <a:rPr sz="1900" b="1" dirty="0">
                <a:latin typeface="Arial"/>
                <a:cs typeface="Arial"/>
              </a:rPr>
              <a:t> son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73446" y="3644519"/>
            <a:ext cx="49993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encargadas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76832" y="3921836"/>
            <a:ext cx="3205480" cy="278130"/>
          </a:xfrm>
          <a:custGeom>
            <a:avLst/>
            <a:gdLst/>
            <a:ahLst/>
            <a:cxnLst/>
            <a:rect l="l" t="t" r="r" b="b"/>
            <a:pathLst>
              <a:path w="3205479" h="278129">
                <a:moveTo>
                  <a:pt x="3205226" y="0"/>
                </a:moveTo>
                <a:lnTo>
                  <a:pt x="0" y="0"/>
                </a:lnTo>
                <a:lnTo>
                  <a:pt x="0" y="277672"/>
                </a:lnTo>
                <a:lnTo>
                  <a:pt x="3205226" y="277672"/>
                </a:lnTo>
                <a:lnTo>
                  <a:pt x="320522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9257" y="4478401"/>
            <a:ext cx="5751195" cy="277495"/>
          </a:xfrm>
          <a:custGeom>
            <a:avLst/>
            <a:gdLst/>
            <a:ahLst/>
            <a:cxnLst/>
            <a:rect l="l" t="t" r="r" b="b"/>
            <a:pathLst>
              <a:path w="5751195" h="277495">
                <a:moveTo>
                  <a:pt x="5750941" y="0"/>
                </a:moveTo>
                <a:lnTo>
                  <a:pt x="0" y="0"/>
                </a:lnTo>
                <a:lnTo>
                  <a:pt x="0" y="277368"/>
                </a:lnTo>
                <a:lnTo>
                  <a:pt x="5750941" y="277368"/>
                </a:lnTo>
                <a:lnTo>
                  <a:pt x="575094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56512" y="3892677"/>
            <a:ext cx="8830310" cy="170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" algn="just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rigidez dieléctrica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Arial"/>
              <a:cs typeface="Arial"/>
            </a:endParaRPr>
          </a:p>
          <a:p>
            <a:pPr marL="12700" marR="508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Arial"/>
                <a:cs typeface="Arial"/>
              </a:rPr>
              <a:t>Consiste en medir la capacidad aislante que posee el aceite, es decir, la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capacidad que posee el aceite de soportar una tensión determinada sin </a:t>
            </a:r>
            <a:r>
              <a:rPr sz="1900" b="1" spc="-10" dirty="0">
                <a:latin typeface="Arial"/>
                <a:cs typeface="Arial"/>
              </a:rPr>
              <a:t>que </a:t>
            </a:r>
            <a:r>
              <a:rPr sz="1900" b="1" spc="-5" dirty="0">
                <a:latin typeface="Arial"/>
                <a:cs typeface="Arial"/>
              </a:rPr>
              <a:t> ocurra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descarga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electrodos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suministran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 </a:t>
            </a:r>
            <a:r>
              <a:rPr sz="1900" b="1" spc="-5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172</a:t>
            </a:fld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525777" y="5865622"/>
            <a:ext cx="70573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capaz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contaminación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sólida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6512" y="5836158"/>
            <a:ext cx="8827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500620" algn="l"/>
              </a:tabLst>
            </a:pP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10" dirty="0">
                <a:latin typeface="Arial"/>
                <a:cs typeface="Arial"/>
              </a:rPr>
              <a:t>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6512" y="6113475"/>
            <a:ext cx="13309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tales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88005" y="6142939"/>
            <a:ext cx="44297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98550" algn="l"/>
              </a:tabLst>
            </a:pPr>
            <a:r>
              <a:rPr sz="1900" b="1" dirty="0">
                <a:latin typeface="Arial"/>
                <a:cs typeface="Arial"/>
              </a:rPr>
              <a:t>carbón,	</a:t>
            </a:r>
            <a:r>
              <a:rPr sz="1900" b="1" spc="-5" dirty="0">
                <a:latin typeface="Arial"/>
                <a:cs typeface="Arial"/>
              </a:rPr>
              <a:t>partículas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metálicas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18984" y="6113475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77048" y="6142939"/>
            <a:ext cx="25958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contaminación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líquida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9212" y="6420307"/>
            <a:ext cx="29114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56512" y="1118362"/>
            <a:ext cx="17265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igual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52242" y="1147826"/>
            <a:ext cx="702055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gran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6512" y="1395730"/>
            <a:ext cx="27470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muestra 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6512" y="1950466"/>
            <a:ext cx="1065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98445" y="1979930"/>
            <a:ext cx="59480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52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1802" y="1950466"/>
            <a:ext cx="165988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9212" y="2257298"/>
            <a:ext cx="26416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4990" y="2228214"/>
            <a:ext cx="183451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posee.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6512" y="2782950"/>
            <a:ext cx="5883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más</a:t>
            </a:r>
            <a:r>
              <a:rPr sz="1900" b="1" u="sng" spc="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9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utilizadas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08825" y="2812415"/>
            <a:ext cx="2863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D1816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(IEC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60156)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9212" y="3089783"/>
            <a:ext cx="16903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877.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7300" y="3643900"/>
            <a:ext cx="5522354" cy="3305865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173</a:t>
            </a:fld>
            <a:endParaRPr dirty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76832" y="1147826"/>
              <a:ext cx="1440180" cy="277495"/>
            </a:xfrm>
            <a:custGeom>
              <a:avLst/>
              <a:gdLst/>
              <a:ahLst/>
              <a:cxnLst/>
              <a:rect l="l" t="t" r="r" b="b"/>
              <a:pathLst>
                <a:path w="1440180" h="277494">
                  <a:moveTo>
                    <a:pt x="144018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440180" y="277367"/>
                  </a:lnTo>
                  <a:lnTo>
                    <a:pt x="144018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132" y="1118362"/>
            <a:ext cx="882015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1816: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vasija</a:t>
            </a:r>
            <a:r>
              <a:rPr sz="1900" b="1" spc="-5" dirty="0">
                <a:latin typeface="Arial"/>
                <a:cs typeface="Arial"/>
              </a:rPr>
              <a:t> de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aproximadamente 500 mililitros que posea dos electrodos tipo hongo de </a:t>
            </a:r>
            <a:r>
              <a:rPr sz="1900" b="1" spc="-10" dirty="0">
                <a:latin typeface="Arial"/>
                <a:cs typeface="Arial"/>
              </a:rPr>
              <a:t>36 </a:t>
            </a:r>
            <a:r>
              <a:rPr sz="1900" b="1" spc="-5" dirty="0">
                <a:latin typeface="Arial"/>
                <a:cs typeface="Arial"/>
              </a:rPr>
              <a:t> mm de diámetro y separados 1 o 2 milímetros (2,5 mm para </a:t>
            </a:r>
            <a:r>
              <a:rPr sz="1900" b="1" dirty="0">
                <a:latin typeface="Arial"/>
                <a:cs typeface="Arial"/>
              </a:rPr>
              <a:t>IEC </a:t>
            </a:r>
            <a:r>
              <a:rPr sz="1900" b="1" spc="-5" dirty="0">
                <a:latin typeface="Arial"/>
                <a:cs typeface="Arial"/>
              </a:rPr>
              <a:t>60156). </a:t>
            </a:r>
            <a:r>
              <a:rPr sz="1900" b="1" dirty="0">
                <a:latin typeface="Arial"/>
                <a:cs typeface="Arial"/>
              </a:rPr>
              <a:t>El 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 ser agitado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continuamente.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54733" y="2535047"/>
            <a:ext cx="26200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incrementa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6512" y="2505582"/>
            <a:ext cx="38017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1660" algn="l"/>
              </a:tabLst>
            </a:pPr>
            <a:r>
              <a:rPr sz="1900" b="1" spc="-5" dirty="0">
                <a:latin typeface="Arial"/>
                <a:cs typeface="Arial"/>
              </a:rPr>
              <a:t>La	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49646" y="2535047"/>
            <a:ext cx="35915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constante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kV/s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8126" y="2505582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11514" y="2535047"/>
            <a:ext cx="631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33381" y="2505582"/>
            <a:ext cx="454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16733" y="2812415"/>
            <a:ext cx="2972435" cy="277495"/>
          </a:xfrm>
          <a:custGeom>
            <a:avLst/>
            <a:gdLst/>
            <a:ahLst/>
            <a:cxnLst/>
            <a:rect l="l" t="t" r="r" b="b"/>
            <a:pathLst>
              <a:path w="2972435" h="277494">
                <a:moveTo>
                  <a:pt x="2972054" y="0"/>
                </a:moveTo>
                <a:lnTo>
                  <a:pt x="0" y="0"/>
                </a:lnTo>
                <a:lnTo>
                  <a:pt x="0" y="277367"/>
                </a:lnTo>
                <a:lnTo>
                  <a:pt x="2972054" y="277367"/>
                </a:lnTo>
                <a:lnTo>
                  <a:pt x="29720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56512" y="2782950"/>
            <a:ext cx="41433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exista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rompimiento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8788" y="2812415"/>
            <a:ext cx="227139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2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59929" y="2812415"/>
            <a:ext cx="24130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reposar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9212" y="3089783"/>
            <a:ext cx="11677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90901" y="3060318"/>
            <a:ext cx="4927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38526" y="3089783"/>
            <a:ext cx="50438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48055" y="3644519"/>
            <a:ext cx="1398270" cy="277495"/>
            <a:chOff x="948055" y="3644519"/>
            <a:chExt cx="1398270" cy="277495"/>
          </a:xfrm>
        </p:grpSpPr>
        <p:sp>
          <p:nvSpPr>
            <p:cNvPr id="24" name="object 24"/>
            <p:cNvSpPr/>
            <p:nvPr/>
          </p:nvSpPr>
          <p:spPr>
            <a:xfrm>
              <a:off x="1176832" y="3644519"/>
              <a:ext cx="1169035" cy="277495"/>
            </a:xfrm>
            <a:custGeom>
              <a:avLst/>
              <a:gdLst/>
              <a:ahLst/>
              <a:cxnLst/>
              <a:rect l="l" t="t" r="r" b="b"/>
              <a:pathLst>
                <a:path w="1169035" h="277495">
                  <a:moveTo>
                    <a:pt x="116890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168908" y="277367"/>
                  </a:lnTo>
                  <a:lnTo>
                    <a:pt x="116890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5" y="3672797"/>
              <a:ext cx="208915" cy="194987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164132" y="3615055"/>
            <a:ext cx="8820150" cy="869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5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ASTM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877: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vasija,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alrededor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  <a:p>
            <a:pPr marL="12700" marR="8255">
              <a:lnSpc>
                <a:spcPts val="2180"/>
              </a:lnSpc>
              <a:spcBef>
                <a:spcPts val="110"/>
              </a:spcBef>
              <a:tabLst>
                <a:tab pos="549910" algn="l"/>
                <a:tab pos="1365885" algn="l"/>
                <a:tab pos="1691639" algn="l"/>
                <a:tab pos="2256790" algn="l"/>
                <a:tab pos="3091180" algn="l"/>
                <a:tab pos="3659504" algn="l"/>
                <a:tab pos="5014595" algn="l"/>
                <a:tab pos="5593080" algn="l"/>
                <a:tab pos="6934834" algn="l"/>
                <a:tab pos="7352030" algn="l"/>
                <a:tab pos="7957820" algn="l"/>
                <a:tab pos="8522335" algn="l"/>
              </a:tabLst>
            </a:pPr>
            <a:r>
              <a:rPr sz="1900" b="1" spc="-5" dirty="0">
                <a:latin typeface="Arial"/>
                <a:cs typeface="Arial"/>
              </a:rPr>
              <a:t>150	milili</a:t>
            </a:r>
            <a:r>
              <a:rPr sz="1900" b="1" spc="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sea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electro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cilí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dric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5" dirty="0">
                <a:latin typeface="Arial"/>
                <a:cs typeface="Arial"/>
              </a:rPr>
              <a:t>4</a:t>
            </a:r>
            <a:r>
              <a:rPr sz="1900" b="1" spc="-5" dirty="0">
                <a:latin typeface="Arial"/>
                <a:cs typeface="Arial"/>
              </a:rPr>
              <a:t>.5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mm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  diámetro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	separados 2,5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mm.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174</a:t>
            </a:fld>
            <a:endParaRPr dirty="0"/>
          </a:p>
        </p:txBody>
      </p:sp>
      <p:sp>
        <p:nvSpPr>
          <p:cNvPr id="27" name="object 27"/>
          <p:cNvSpPr txBox="1"/>
          <p:nvPr/>
        </p:nvSpPr>
        <p:spPr>
          <a:xfrm>
            <a:off x="1553210" y="4755769"/>
            <a:ext cx="71716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incremente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constante de 3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kV/s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hasta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4132" y="4726304"/>
            <a:ext cx="8820785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  <a:tabLst>
                <a:tab pos="7626984" algn="l"/>
              </a:tabLst>
            </a:pPr>
            <a:r>
              <a:rPr sz="1900" b="1" spc="-5" dirty="0">
                <a:latin typeface="Arial"/>
                <a:cs typeface="Arial"/>
              </a:rPr>
              <a:t>Se	que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exista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230"/>
              </a:lnSpc>
            </a:pP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53210" y="5033136"/>
            <a:ext cx="29616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rompimiento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14596" y="5033136"/>
            <a:ext cx="296481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79156" y="5033136"/>
            <a:ext cx="24936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deja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reposar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6832" y="5310504"/>
            <a:ext cx="14617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minuto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92654" y="5281041"/>
            <a:ext cx="4933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41801" y="5310504"/>
            <a:ext cx="6572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repi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53383" y="5281041"/>
            <a:ext cx="195516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procedimiento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64301" y="5310504"/>
            <a:ext cx="8705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88860" y="5281041"/>
            <a:ext cx="14077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les.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56512" y="5836158"/>
            <a:ext cx="23418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77463" y="5865622"/>
            <a:ext cx="51822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esperados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Rigidez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836914" y="5836158"/>
            <a:ext cx="11474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56512" y="6113475"/>
            <a:ext cx="735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947926" y="6142990"/>
            <a:ext cx="23336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1991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268851" y="611347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6052" y="1501132"/>
            <a:ext cx="8555448" cy="469801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175</a:t>
            </a:fld>
            <a:endParaRPr dirty="0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06627" y="1118362"/>
            <a:ext cx="9277350" cy="287642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revisión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ruptura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aceites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nuevos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siguiente: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marR="5080" indent="-228600">
              <a:lnSpc>
                <a:spcPts val="2190"/>
              </a:lnSpc>
              <a:buFont typeface="Wingdings"/>
              <a:buChar char=""/>
              <a:tabLst>
                <a:tab pos="69151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nuevo,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ASTM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1816</a:t>
            </a:r>
            <a:r>
              <a:rPr sz="1900" b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ASTM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877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espacio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electrodos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Wingdings"/>
              <a:buChar char=""/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marR="6985" indent="-228600">
              <a:lnSpc>
                <a:spcPts val="2180"/>
              </a:lnSpc>
              <a:buFont typeface="Wingdings"/>
              <a:buChar char=""/>
              <a:tabLst>
                <a:tab pos="691515" algn="l"/>
                <a:tab pos="1359535" algn="l"/>
                <a:tab pos="2190750" algn="l"/>
                <a:tab pos="3048000" algn="l"/>
                <a:tab pos="3398520" algn="l"/>
                <a:tab pos="4117340" algn="l"/>
                <a:tab pos="5845810" algn="l"/>
                <a:tab pos="6260465" algn="l"/>
                <a:tab pos="6688455" algn="l"/>
                <a:tab pos="7107555" algn="l"/>
                <a:tab pos="7547609" algn="l"/>
                <a:tab pos="8123555" algn="l"/>
                <a:tab pos="8404860" algn="l"/>
                <a:tab pos="89789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separación sin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importar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automático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60PB de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42425" y="3921318"/>
            <a:ext cx="5503600" cy="264550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176</a:t>
            </a:fld>
            <a:endParaRPr dirty="0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7762" y="1147826"/>
              <a:ext cx="5258435" cy="277495"/>
            </a:xfrm>
            <a:custGeom>
              <a:avLst/>
              <a:gdLst/>
              <a:ahLst/>
              <a:cxnLst/>
              <a:rect l="l" t="t" r="r" b="b"/>
              <a:pathLst>
                <a:path w="5258434" h="277494">
                  <a:moveTo>
                    <a:pt x="525843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5258435" y="277367"/>
                  </a:lnTo>
                  <a:lnTo>
                    <a:pt x="52584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763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97761" y="1147826"/>
            <a:ext cx="525843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 (ASTM</a:t>
            </a:r>
            <a:r>
              <a:rPr sz="1900" b="1" dirty="0">
                <a:latin typeface="Arial"/>
                <a:cs typeface="Arial"/>
              </a:rPr>
              <a:t> D974, </a:t>
            </a:r>
            <a:r>
              <a:rPr sz="1900" b="1" spc="-5" dirty="0">
                <a:latin typeface="Arial"/>
                <a:cs typeface="Arial"/>
              </a:rPr>
              <a:t>IEC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62021-1):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3661" y="1395730"/>
            <a:ext cx="4552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53666" y="1425194"/>
            <a:ext cx="78193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ácidos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forman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producto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reacción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ante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361" y="1702562"/>
            <a:ext cx="34099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oxígeno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agua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3230" y="1673098"/>
            <a:ext cx="238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acidez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91348" y="1702562"/>
            <a:ext cx="24815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26361" y="1979930"/>
            <a:ext cx="23215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compuestos ácidos.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3661" y="2228214"/>
            <a:ext cx="8370570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aceite, la concentración de ácido podría estar determinado por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cantidad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hidróxido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potasio (KOH) necesario para neutralizar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cantidad de ácido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gramo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aceite.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7635" y="3395895"/>
            <a:ext cx="208915" cy="19439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626361" y="3367151"/>
            <a:ext cx="37147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(ASTM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D924)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28030" y="3337687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3661" y="3615055"/>
            <a:ext cx="81724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87422" y="3644519"/>
            <a:ext cx="74853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indicación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energía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pierde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26361" y="3921836"/>
            <a:ext cx="98615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12389" y="3921836"/>
            <a:ext cx="1955800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también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68063" y="3921836"/>
            <a:ext cx="533971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indicativo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94569" y="389267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26361" y="4199509"/>
            <a:ext cx="543369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acidificado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</a:t>
            </a:r>
            <a:r>
              <a:rPr sz="1900" b="1" dirty="0">
                <a:latin typeface="Arial"/>
                <a:cs typeface="Arial"/>
              </a:rPr>
              <a:t>degradación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celulosa.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2286254" y="4755769"/>
            <a:ext cx="13398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4726304"/>
            <a:ext cx="55391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9240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	actúa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dieléctrico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83044" y="4755769"/>
            <a:ext cx="338962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pierde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poca</a:t>
            </a:r>
            <a:r>
              <a:rPr sz="1900" b="1" spc="40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5227" y="5003673"/>
            <a:ext cx="9049385" cy="1170833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capacitancia, formada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envase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(capacitancia) conocido,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equipo para la medición del factor de potencia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4000.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177</a:t>
            </a:fld>
            <a:endParaRPr dirty="0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24193" y="1147826"/>
              <a:ext cx="1733550" cy="277495"/>
            </a:xfrm>
            <a:custGeom>
              <a:avLst/>
              <a:gdLst/>
              <a:ahLst/>
              <a:cxnLst/>
              <a:rect l="l" t="t" r="r" b="b"/>
              <a:pathLst>
                <a:path w="1733550" h="277494">
                  <a:moveTo>
                    <a:pt x="173304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733042" y="277367"/>
                  </a:lnTo>
                  <a:lnTo>
                    <a:pt x="173304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52041" y="1147826"/>
            <a:ext cx="14757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nuevo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904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74214" algn="l"/>
              </a:tabLst>
            </a:pPr>
            <a:r>
              <a:rPr sz="1900" b="1" spc="-5" dirty="0">
                <a:latin typeface="Arial"/>
                <a:cs typeface="Arial"/>
              </a:rPr>
              <a:t>Un	posee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0,05%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menor,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5227" y="1395730"/>
            <a:ext cx="23304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1950466"/>
            <a:ext cx="1212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99385" y="1979930"/>
            <a:ext cx="37191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hasta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05880" y="1950466"/>
            <a:ext cx="4079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centígrados,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2257298"/>
            <a:ext cx="174371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aceptables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78938" y="222821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2782950"/>
            <a:ext cx="15252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17901" y="2812415"/>
            <a:ext cx="1177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0,5%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1%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59730" y="2812415"/>
            <a:ext cx="15703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iderad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38498" y="2782950"/>
            <a:ext cx="35140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58135" algn="l"/>
              </a:tabLst>
            </a:pP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06944" y="2812415"/>
            <a:ext cx="15443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ec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3337687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82928" y="3367151"/>
            <a:ext cx="18110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1%,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082798" y="3337687"/>
            <a:ext cx="4631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referidos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06817" y="3367151"/>
            <a:ext cx="21786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considerados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7927" y="3644519"/>
            <a:ext cx="15430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20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igaci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77770" y="3615055"/>
            <a:ext cx="856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03727" y="3644519"/>
            <a:ext cx="54311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reacondicionado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cambiado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983218" y="3615055"/>
            <a:ext cx="10026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(ASTM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5227" y="3892677"/>
            <a:ext cx="20497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D1500,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ISO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2049):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419845" y="4478401"/>
            <a:ext cx="1485900" cy="277495"/>
          </a:xfrm>
          <a:custGeom>
            <a:avLst/>
            <a:gdLst/>
            <a:ahLst/>
            <a:cxnLst/>
            <a:rect l="l" t="t" r="r" b="b"/>
            <a:pathLst>
              <a:path w="1485900" h="277495">
                <a:moveTo>
                  <a:pt x="1485900" y="0"/>
                </a:moveTo>
                <a:lnTo>
                  <a:pt x="0" y="0"/>
                </a:lnTo>
                <a:lnTo>
                  <a:pt x="0" y="277368"/>
                </a:lnTo>
                <a:lnTo>
                  <a:pt x="1485900" y="277368"/>
                </a:lnTo>
                <a:lnTo>
                  <a:pt x="14859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225600" y="4478401"/>
            <a:ext cx="24847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lor</a:t>
            </a:r>
            <a:r>
              <a:rPr sz="1900" b="1" spc="-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cei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15" dirty="0">
                <a:latin typeface="Arial"/>
                <a:cs typeface="Arial"/>
              </a:rPr>
              <a:t>e</a:t>
            </a:r>
            <a:r>
              <a:rPr sz="1900" b="1" spc="-55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448936"/>
            <a:ext cx="3107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24480" algn="l"/>
              </a:tabLst>
            </a:pPr>
            <a:r>
              <a:rPr sz="1900" b="1" spc="-5" dirty="0">
                <a:latin typeface="Arial"/>
                <a:cs typeface="Arial"/>
              </a:rPr>
              <a:t>El	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80383" y="4478401"/>
            <a:ext cx="14357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iderado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53583" y="4448936"/>
            <a:ext cx="1012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spc="-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05905" y="4478401"/>
            <a:ext cx="696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índice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39965" y="4448936"/>
            <a:ext cx="26454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536446" y="5033136"/>
            <a:ext cx="1464945" cy="277495"/>
          </a:xfrm>
          <a:custGeom>
            <a:avLst/>
            <a:gdLst/>
            <a:ahLst/>
            <a:cxnLst/>
            <a:rect l="l" t="t" r="r" b="b"/>
            <a:pathLst>
              <a:path w="1464945" h="277495">
                <a:moveTo>
                  <a:pt x="1464564" y="0"/>
                </a:moveTo>
                <a:lnTo>
                  <a:pt x="0" y="0"/>
                </a:lnTo>
                <a:lnTo>
                  <a:pt x="0" y="277368"/>
                </a:lnTo>
                <a:lnTo>
                  <a:pt x="1464564" y="277368"/>
                </a:lnTo>
                <a:lnTo>
                  <a:pt x="14645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08466" y="5033136"/>
            <a:ext cx="1045844" cy="277495"/>
          </a:xfrm>
          <a:custGeom>
            <a:avLst/>
            <a:gdLst/>
            <a:ahLst/>
            <a:cxnLst/>
            <a:rect l="l" t="t" r="r" b="b"/>
            <a:pathLst>
              <a:path w="1045845" h="277495">
                <a:moveTo>
                  <a:pt x="1045464" y="0"/>
                </a:moveTo>
                <a:lnTo>
                  <a:pt x="0" y="0"/>
                </a:lnTo>
                <a:lnTo>
                  <a:pt x="0" y="277368"/>
                </a:lnTo>
                <a:lnTo>
                  <a:pt x="1045464" y="277368"/>
                </a:lnTo>
                <a:lnTo>
                  <a:pt x="10454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935227" y="5003673"/>
            <a:ext cx="43307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usado,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oscuridad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20919" y="5033136"/>
            <a:ext cx="10871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22313" y="5033136"/>
            <a:ext cx="170433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462140" y="5003673"/>
            <a:ext cx="3471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31060" algn="l"/>
              </a:tabLst>
            </a:pPr>
            <a:r>
              <a:rPr sz="1900" b="1" spc="-5" dirty="0">
                <a:latin typeface="Arial"/>
                <a:cs typeface="Arial"/>
              </a:rPr>
              <a:t>de	o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9" name="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1266748" y="5587949"/>
            <a:ext cx="29432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grado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color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178</a:t>
            </a:fld>
            <a:endParaRPr dirty="0"/>
          </a:p>
        </p:txBody>
      </p:sp>
      <p:sp>
        <p:nvSpPr>
          <p:cNvPr id="51" name="object 51"/>
          <p:cNvSpPr txBox="1"/>
          <p:nvPr/>
        </p:nvSpPr>
        <p:spPr>
          <a:xfrm>
            <a:off x="935227" y="5558790"/>
            <a:ext cx="45961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65500" algn="l"/>
              </a:tabLst>
            </a:pPr>
            <a:r>
              <a:rPr sz="1900" b="1" spc="-5" dirty="0">
                <a:latin typeface="Arial"/>
                <a:cs typeface="Arial"/>
              </a:rPr>
              <a:t>El	se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obtiene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10478" y="5587949"/>
            <a:ext cx="436245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comparación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contra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47927" y="5865622"/>
            <a:ext cx="34982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colores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diseñada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norma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433442" y="5836158"/>
            <a:ext cx="2761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 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medida</a:t>
            </a:r>
            <a:r>
              <a:rPr sz="1900" b="1" spc="-5" dirty="0">
                <a:latin typeface="Arial"/>
                <a:cs typeface="Arial"/>
              </a:rPr>
              <a:t> que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250556" y="5865622"/>
            <a:ext cx="10185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25" dirty="0">
                <a:latin typeface="Arial"/>
                <a:cs typeface="Arial"/>
              </a:rPr>
              <a:t>n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ejece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323326" y="5836158"/>
            <a:ext cx="11093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vuelve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489693" y="5865622"/>
            <a:ext cx="48323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más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7927" y="6142939"/>
            <a:ext cx="8051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740154" y="6113475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4669" y="1123874"/>
            <a:ext cx="9124315" cy="301625"/>
            <a:chOff x="784669" y="1123874"/>
            <a:chExt cx="9124315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4749800" cy="277495"/>
            </a:xfrm>
            <a:custGeom>
              <a:avLst/>
              <a:gdLst/>
              <a:ahLst/>
              <a:cxnLst/>
              <a:rect l="l" t="t" r="r" b="b"/>
              <a:pathLst>
                <a:path w="4749800" h="277494">
                  <a:moveTo>
                    <a:pt x="4749673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749673" y="277367"/>
                  </a:lnTo>
                  <a:lnTo>
                    <a:pt x="47496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7927" y="1147826"/>
            <a:ext cx="4749800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Humedad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(ANSI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C57.91,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C57.106):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71269" y="1425194"/>
            <a:ext cx="27076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395730"/>
            <a:ext cx="4867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32455" algn="l"/>
              </a:tabLst>
            </a:pPr>
            <a:r>
              <a:rPr sz="1900" b="1" spc="-5" dirty="0">
                <a:latin typeface="Arial"/>
                <a:cs typeface="Arial"/>
              </a:rPr>
              <a:t>El	en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88101" y="1425194"/>
            <a:ext cx="18395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muy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importante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10881" y="1395730"/>
            <a:ext cx="5346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28990" y="1425194"/>
            <a:ext cx="15443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determinar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702562"/>
            <a:ext cx="11423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</a:t>
            </a:r>
            <a:r>
              <a:rPr sz="1900" b="1" dirty="0">
                <a:latin typeface="Arial"/>
                <a:cs typeface="Arial"/>
              </a:rPr>
              <a:t>ó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42489" y="1673098"/>
            <a:ext cx="17672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66083" y="1702562"/>
            <a:ext cx="84581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dirty="0">
                <a:latin typeface="Arial"/>
                <a:cs typeface="Arial"/>
              </a:rPr>
              <a:t>b</a:t>
            </a:r>
            <a:r>
              <a:rPr sz="1900" b="1" spc="-5" dirty="0">
                <a:latin typeface="Arial"/>
                <a:cs typeface="Arial"/>
              </a:rPr>
              <a:t>le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66259" y="1673098"/>
            <a:ext cx="12706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utilización.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35227" y="2228214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12417" y="2257374"/>
            <a:ext cx="26460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28059" y="2228214"/>
            <a:ext cx="5955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(hasta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pequeñas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millón,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25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2505582"/>
            <a:ext cx="2437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ppm)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usualmente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69259" y="2535047"/>
            <a:ext cx="6048375" cy="25019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70"/>
              </a:lnSpc>
            </a:pPr>
            <a:r>
              <a:rPr sz="1900" b="1" i="1" dirty="0">
                <a:latin typeface="Arial"/>
                <a:cs typeface="Arial"/>
              </a:rPr>
              <a:t>refleja</a:t>
            </a:r>
            <a:r>
              <a:rPr sz="1900" b="1" i="1" spc="32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en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una</a:t>
            </a:r>
            <a:r>
              <a:rPr sz="1900" b="1" i="1" spc="32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disminución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de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la</a:t>
            </a:r>
            <a:r>
              <a:rPr sz="1900" b="1" i="1" spc="325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rigidez</a:t>
            </a:r>
            <a:r>
              <a:rPr sz="1900" b="1" i="1" spc="360" dirty="0">
                <a:latin typeface="Arial"/>
                <a:cs typeface="Arial"/>
              </a:rPr>
              <a:t> </a:t>
            </a:r>
            <a:r>
              <a:rPr sz="1900" b="1" i="1" spc="-5" dirty="0">
                <a:latin typeface="Arial"/>
                <a:cs typeface="Arial"/>
              </a:rPr>
              <a:t>dieléctrica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611106" y="2505582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469259" y="2784983"/>
            <a:ext cx="6155055" cy="26034"/>
          </a:xfrm>
          <a:custGeom>
            <a:avLst/>
            <a:gdLst/>
            <a:ahLst/>
            <a:cxnLst/>
            <a:rect l="l" t="t" r="r" b="b"/>
            <a:pathLst>
              <a:path w="6155055" h="26035">
                <a:moveTo>
                  <a:pt x="6154546" y="0"/>
                </a:moveTo>
                <a:lnTo>
                  <a:pt x="0" y="0"/>
                </a:lnTo>
                <a:lnTo>
                  <a:pt x="0" y="25908"/>
                </a:lnTo>
                <a:lnTo>
                  <a:pt x="6154546" y="25908"/>
                </a:lnTo>
                <a:lnTo>
                  <a:pt x="61545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35227" y="2782950"/>
            <a:ext cx="7759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35227" y="3337687"/>
            <a:ext cx="16287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30677" y="3367151"/>
            <a:ext cx="393572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aumenta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53581" y="3337687"/>
            <a:ext cx="371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91477" y="3367151"/>
            <a:ext cx="19939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50273" y="3337687"/>
            <a:ext cx="9366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427985" y="3644519"/>
            <a:ext cx="992505" cy="277495"/>
          </a:xfrm>
          <a:custGeom>
            <a:avLst/>
            <a:gdLst/>
            <a:ahLst/>
            <a:cxnLst/>
            <a:rect l="l" t="t" r="r" b="b"/>
            <a:pathLst>
              <a:path w="992504" h="277495">
                <a:moveTo>
                  <a:pt x="992428" y="0"/>
                </a:moveTo>
                <a:lnTo>
                  <a:pt x="0" y="0"/>
                </a:lnTo>
                <a:lnTo>
                  <a:pt x="0" y="277367"/>
                </a:lnTo>
                <a:lnTo>
                  <a:pt x="992428" y="277367"/>
                </a:lnTo>
                <a:lnTo>
                  <a:pt x="99242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935227" y="3615055"/>
            <a:ext cx="2807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aumenta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03015" y="3644519"/>
            <a:ext cx="23139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Grandes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16701" y="3644519"/>
            <a:ext cx="243014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02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46338" y="3644519"/>
            <a:ext cx="14395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retenidas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7927" y="3921886"/>
            <a:ext cx="334010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1690" algn="l"/>
                <a:tab pos="1389380" algn="l"/>
                <a:tab pos="2920365" algn="l"/>
              </a:tabLst>
            </a:pPr>
            <a:r>
              <a:rPr sz="1900" b="1" spc="-5" dirty="0">
                <a:latin typeface="Arial"/>
                <a:cs typeface="Arial"/>
              </a:rPr>
              <a:t>aceite	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emperat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274946" y="3892677"/>
            <a:ext cx="10668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7804" algn="l"/>
                <a:tab pos="570865" algn="l"/>
              </a:tabLst>
            </a:pPr>
            <a:r>
              <a:rPr sz="1900" b="1" spc="-5" dirty="0">
                <a:latin typeface="Arial"/>
                <a:cs typeface="Arial"/>
              </a:rPr>
              <a:t>,	lo	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67222" y="3921886"/>
            <a:ext cx="450596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36294" algn="l"/>
                <a:tab pos="2609215" algn="l"/>
                <a:tab pos="2948940" algn="l"/>
              </a:tabLst>
            </a:pPr>
            <a:r>
              <a:rPr sz="1900" b="1" spc="-5" dirty="0">
                <a:latin typeface="Arial"/>
                <a:cs typeface="Arial"/>
              </a:rPr>
              <a:t>afec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drás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icamente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característ</a:t>
            </a:r>
            <a:r>
              <a:rPr sz="1900" b="1" spc="1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7927" y="4199509"/>
            <a:ext cx="245046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dieléctrica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3714622" y="4755769"/>
            <a:ext cx="52736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permitidos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IEEE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C57.106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179</a:t>
            </a:fld>
            <a:endParaRPr dirty="0"/>
          </a:p>
        </p:txBody>
      </p:sp>
      <p:sp>
        <p:nvSpPr>
          <p:cNvPr id="46" name="object 46"/>
          <p:cNvSpPr txBox="1"/>
          <p:nvPr/>
        </p:nvSpPr>
        <p:spPr>
          <a:xfrm>
            <a:off x="935227" y="4726304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52434" algn="l"/>
              </a:tabLst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21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	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7927" y="5033136"/>
            <a:ext cx="90252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válidos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porcentaje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agua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respecto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35227" y="5281041"/>
            <a:ext cx="22923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40460" algn="l"/>
              </a:tabLst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	siguiente: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296922" y="5865622"/>
            <a:ext cx="2950845" cy="28384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Menor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69 kV,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3%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max.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296922" y="6148984"/>
            <a:ext cx="3275329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69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230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 </a:t>
            </a:r>
            <a:r>
              <a:rPr sz="1900" b="1" spc="5" dirty="0">
                <a:latin typeface="Arial"/>
                <a:cs typeface="Arial"/>
              </a:rPr>
              <a:t>2%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max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96922" y="6426352"/>
            <a:ext cx="3275329" cy="27178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09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230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kV, </a:t>
            </a:r>
            <a:r>
              <a:rPr sz="1900" b="1" dirty="0">
                <a:latin typeface="Arial"/>
                <a:cs typeface="Arial"/>
              </a:rPr>
              <a:t>1,5%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max.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8655" y="1424940"/>
            <a:ext cx="7765364" cy="46130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180</a:t>
            </a:fld>
            <a:endParaRPr dirty="0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301625"/>
            <a:chOff x="789431" y="1124085"/>
            <a:chExt cx="911479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7927" y="1147826"/>
              <a:ext cx="3597275" cy="277495"/>
            </a:xfrm>
            <a:custGeom>
              <a:avLst/>
              <a:gdLst/>
              <a:ahLst/>
              <a:cxnLst/>
              <a:rect l="l" t="t" r="r" b="b"/>
              <a:pathLst>
                <a:path w="3597275" h="277494">
                  <a:moveTo>
                    <a:pt x="3597275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597275" y="277367"/>
                  </a:lnTo>
                  <a:lnTo>
                    <a:pt x="35972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62685"/>
              <a:ext cx="208915" cy="20891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7927" y="1147826"/>
            <a:ext cx="359727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Gases </a:t>
            </a:r>
            <a:r>
              <a:rPr sz="1900" b="1" dirty="0">
                <a:latin typeface="Arial"/>
                <a:cs typeface="Arial"/>
              </a:rPr>
              <a:t>Disueltos</a:t>
            </a:r>
            <a:r>
              <a:rPr sz="1900" b="1" spc="-5" dirty="0">
                <a:latin typeface="Arial"/>
                <a:cs typeface="Arial"/>
              </a:rPr>
              <a:t> 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Aceite: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495297" y="1702562"/>
            <a:ext cx="26111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primeros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mecanismos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1673098"/>
            <a:ext cx="54070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88029" algn="l"/>
              </a:tabLst>
            </a:pPr>
            <a:r>
              <a:rPr sz="1900" b="1" spc="-5" dirty="0">
                <a:latin typeface="Arial"/>
                <a:cs typeface="Arial"/>
              </a:rPr>
              <a:t>Los	que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inciden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48933" y="1702562"/>
            <a:ext cx="27133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pérdida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66681" y="1673098"/>
            <a:ext cx="7181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227" y="1950466"/>
            <a:ext cx="1312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03017" y="1979930"/>
            <a:ext cx="25488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 contaminación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38827" y="195046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5227" y="2505582"/>
            <a:ext cx="346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33753" y="2535047"/>
            <a:ext cx="53574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inaceptable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resistencia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39508" y="2505582"/>
            <a:ext cx="32435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rápidamente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812415"/>
            <a:ext cx="33629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97807" y="2782950"/>
            <a:ext cx="13296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pero</a:t>
            </a:r>
            <a:r>
              <a:rPr sz="1900" b="1" spc="3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muy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23509" y="2812415"/>
            <a:ext cx="3793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difícilmente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le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indicará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614154" y="2782950"/>
            <a:ext cx="373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5227" y="3060318"/>
            <a:ext cx="11372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deterioro.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278889" y="3644519"/>
            <a:ext cx="17926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estándar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ASTM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3615055"/>
            <a:ext cx="49917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39010" algn="l"/>
              </a:tabLst>
            </a:pPr>
            <a:r>
              <a:rPr sz="1900" b="1" spc="-5" dirty="0">
                <a:latin typeface="Arial"/>
                <a:cs typeface="Arial"/>
              </a:rPr>
              <a:t>El	para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líquidos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20689" y="3644519"/>
            <a:ext cx="22758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provee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87333" y="3615055"/>
            <a:ext cx="15989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referente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3921836"/>
            <a:ext cx="534860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calidad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momento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61557" y="3892677"/>
            <a:ext cx="5480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ro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76236" y="3921836"/>
            <a:ext cx="256984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causa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11106" y="3892677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5227" y="4170045"/>
            <a:ext cx="714755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deberá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futura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2487422" y="4755769"/>
            <a:ext cx="34315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detección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disueltos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181</a:t>
            </a:fld>
            <a:endParaRPr dirty="0"/>
          </a:p>
        </p:txBody>
      </p:sp>
      <p:sp>
        <p:nvSpPr>
          <p:cNvPr id="39" name="object 39"/>
          <p:cNvSpPr txBox="1"/>
          <p:nvPr/>
        </p:nvSpPr>
        <p:spPr>
          <a:xfrm>
            <a:off x="935227" y="4726304"/>
            <a:ext cx="68694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76190" algn="l"/>
              </a:tabLst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	en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884541" y="4755769"/>
            <a:ext cx="17970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temente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61981" y="4726304"/>
            <a:ext cx="223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20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47927" y="5033136"/>
            <a:ext cx="3044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primera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46346" y="5003673"/>
            <a:ext cx="25584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95854" y="1147826"/>
            <a:ext cx="42221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herramienta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efectiva</a:t>
            </a:r>
            <a:r>
              <a:rPr sz="1900" b="1" spc="3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6727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84595" algn="l"/>
              </a:tabLst>
            </a:pPr>
            <a:r>
              <a:rPr sz="1900" b="1" spc="-5" dirty="0">
                <a:latin typeface="Arial"/>
                <a:cs typeface="Arial"/>
              </a:rPr>
              <a:t>Represen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25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51953" y="1147826"/>
            <a:ext cx="22212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determinar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66795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problemas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013201" y="1979930"/>
            <a:ext cx="36068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1950466"/>
            <a:ext cx="6028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83885" algn="l"/>
              </a:tabLst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	,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14336" y="1979930"/>
            <a:ext cx="28930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aparición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lodo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ácido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94569" y="195046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66748" y="2257374"/>
            <a:ext cx="162306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calen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227" y="2228214"/>
            <a:ext cx="4351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71370" algn="l"/>
              </a:tabLst>
            </a:pPr>
            <a:r>
              <a:rPr sz="1900" b="1" spc="-5" dirty="0">
                <a:latin typeface="Arial"/>
                <a:cs typeface="Arial"/>
              </a:rPr>
              <a:t>el	o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generación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91022" y="2257374"/>
            <a:ext cx="1888489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arcos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6860" y="2257374"/>
            <a:ext cx="95186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originan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52866" y="2228214"/>
            <a:ext cx="15322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serie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535047"/>
            <a:ext cx="6851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86814" y="2505582"/>
            <a:ext cx="21177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57878" y="2535047"/>
            <a:ext cx="18383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direcciones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83377" y="2505582"/>
            <a:ext cx="106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: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6512" y="3060318"/>
            <a:ext cx="208724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0665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Algunos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migran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96665" y="3089783"/>
            <a:ext cx="54095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aire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existente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57666" y="3060318"/>
            <a:ext cx="12280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604770" y="3644519"/>
            <a:ext cx="923925" cy="277495"/>
          </a:xfrm>
          <a:custGeom>
            <a:avLst/>
            <a:gdLst/>
            <a:ahLst/>
            <a:cxnLst/>
            <a:rect l="l" t="t" r="r" b="b"/>
            <a:pathLst>
              <a:path w="923925" h="277495">
                <a:moveTo>
                  <a:pt x="923848" y="0"/>
                </a:moveTo>
                <a:lnTo>
                  <a:pt x="0" y="0"/>
                </a:lnTo>
                <a:lnTo>
                  <a:pt x="0" y="277367"/>
                </a:lnTo>
                <a:lnTo>
                  <a:pt x="923848" y="277367"/>
                </a:lnTo>
                <a:lnTo>
                  <a:pt x="92384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999610" y="3644519"/>
            <a:ext cx="3449320" cy="277495"/>
          </a:xfrm>
          <a:custGeom>
            <a:avLst/>
            <a:gdLst/>
            <a:ahLst/>
            <a:cxnLst/>
            <a:rect l="l" t="t" r="r" b="b"/>
            <a:pathLst>
              <a:path w="3449320" h="277495">
                <a:moveTo>
                  <a:pt x="3449066" y="0"/>
                </a:moveTo>
                <a:lnTo>
                  <a:pt x="0" y="0"/>
                </a:lnTo>
                <a:lnTo>
                  <a:pt x="0" y="277367"/>
                </a:lnTo>
                <a:lnTo>
                  <a:pt x="3449066" y="277367"/>
                </a:lnTo>
                <a:lnTo>
                  <a:pt x="344906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156512" y="3615055"/>
            <a:ext cx="63722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otros, 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mayoría,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disuelven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aceite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394713" y="4199509"/>
            <a:ext cx="276796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4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cromatográfico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5227" y="4170045"/>
            <a:ext cx="4521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52165" algn="l"/>
              </a:tabLst>
            </a:pPr>
            <a:r>
              <a:rPr sz="1900" b="1" spc="-5" dirty="0">
                <a:latin typeface="Arial"/>
                <a:cs typeface="Arial"/>
              </a:rPr>
              <a:t>Un	del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69330" y="4199509"/>
            <a:ext cx="1786889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pudiera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67981" y="4170045"/>
            <a:ext cx="86169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41181" y="4199509"/>
            <a:ext cx="114046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93402" y="4170045"/>
            <a:ext cx="292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5227" y="4448936"/>
            <a:ext cx="1446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37129" y="4478401"/>
            <a:ext cx="7924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uipo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16910" y="444893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348994" y="5033136"/>
            <a:ext cx="22821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brecal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amien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5227" y="5003673"/>
            <a:ext cx="3390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70200" algn="l"/>
                <a:tab pos="3176905" algn="l"/>
              </a:tabLst>
            </a:pPr>
            <a:r>
              <a:rPr sz="1900" b="1" spc="-5" dirty="0">
                <a:latin typeface="Arial"/>
                <a:cs typeface="Arial"/>
              </a:rPr>
              <a:t>El	y	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87290" y="5033136"/>
            <a:ext cx="26981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65860" algn="l"/>
                <a:tab pos="1621155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72325" y="5003673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25817" y="5033136"/>
            <a:ext cx="25469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44575" algn="l"/>
                <a:tab pos="211455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diera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originar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7927" y="5310504"/>
            <a:ext cx="367537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descomposición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celulosa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10227" y="5281041"/>
            <a:ext cx="13112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16116" y="5310504"/>
            <a:ext cx="39566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utilizado</a:t>
            </a:r>
            <a:r>
              <a:rPr sz="1900" b="1" spc="3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recubrir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7927" y="5587911"/>
            <a:ext cx="118046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15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82114" y="5558790"/>
            <a:ext cx="37655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devanado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53" name="object 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935227" y="6113475"/>
            <a:ext cx="199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182</a:t>
            </a:fld>
            <a:endParaRPr dirty="0"/>
          </a:p>
        </p:txBody>
      </p:sp>
      <p:sp>
        <p:nvSpPr>
          <p:cNvPr id="55" name="object 55"/>
          <p:cNvSpPr txBox="1"/>
          <p:nvPr/>
        </p:nvSpPr>
        <p:spPr>
          <a:xfrm>
            <a:off x="1213408" y="6142939"/>
            <a:ext cx="44691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temperaturas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140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grados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761101" y="6113475"/>
            <a:ext cx="17513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centígrados,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591932" y="6142939"/>
            <a:ext cx="23812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celulosa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comienza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47927" y="6420307"/>
            <a:ext cx="185038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mpo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85617" y="6390843"/>
            <a:ext cx="1889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produciéndose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731130" y="6420307"/>
            <a:ext cx="36480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dióxido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monóxido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433054" y="6390843"/>
            <a:ext cx="1393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39591" y="1147826"/>
              <a:ext cx="4592955" cy="277495"/>
            </a:xfrm>
            <a:custGeom>
              <a:avLst/>
              <a:gdLst/>
              <a:ahLst/>
              <a:cxnLst/>
              <a:rect l="l" t="t" r="r" b="b"/>
              <a:pathLst>
                <a:path w="4592955" h="277494">
                  <a:moveTo>
                    <a:pt x="459244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4592447" y="277367"/>
                  </a:lnTo>
                  <a:lnTo>
                    <a:pt x="45924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40840" y="1147826"/>
            <a:ext cx="15836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9048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53895" algn="l"/>
              </a:tabLst>
            </a:pPr>
            <a:r>
              <a:rPr sz="1900" b="1" spc="-5" dirty="0">
                <a:latin typeface="Arial"/>
                <a:cs typeface="Arial"/>
              </a:rPr>
              <a:t>El	se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hace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presente 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10 </a:t>
            </a:r>
            <a:r>
              <a:rPr sz="1900" b="1" dirty="0">
                <a:latin typeface="Arial"/>
                <a:cs typeface="Arial"/>
              </a:rPr>
              <a:t>kV,</a:t>
            </a:r>
            <a:r>
              <a:rPr sz="1900" b="1" spc="-5" dirty="0">
                <a:latin typeface="Arial"/>
                <a:cs typeface="Arial"/>
              </a:rPr>
              <a:t> las puntas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37725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dobleces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piezas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94630" y="1395730"/>
            <a:ext cx="51873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eléctricos,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consideradas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7927" y="1702562"/>
            <a:ext cx="2949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áreas</a:t>
            </a:r>
            <a:r>
              <a:rPr sz="1900" b="1" spc="3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esfuerzos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76242" y="1673098"/>
            <a:ext cx="17157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0565" y="1702562"/>
            <a:ext cx="41821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originarse</a:t>
            </a:r>
            <a:r>
              <a:rPr sz="1900" b="1" spc="3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estas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descargas</a:t>
            </a:r>
            <a:r>
              <a:rPr sz="1900" b="1" spc="3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7927" y="1979930"/>
            <a:ext cx="9258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321561" y="2535047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56615" algn="l"/>
              </a:tabLst>
            </a:pPr>
            <a:r>
              <a:rPr sz="1900" b="1" spc="-5" dirty="0">
                <a:latin typeface="Arial"/>
                <a:cs typeface="Arial"/>
              </a:rPr>
              <a:t>efec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2505582"/>
            <a:ext cx="42449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5195" algn="l"/>
                <a:tab pos="3293110" algn="l"/>
              </a:tabLst>
            </a:pPr>
            <a:r>
              <a:rPr sz="1900" b="1" spc="-5" dirty="0">
                <a:latin typeface="Arial"/>
                <a:cs typeface="Arial"/>
              </a:rPr>
              <a:t>El	produce	grandes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14822" y="2535047"/>
            <a:ext cx="36709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407160" algn="l"/>
                <a:tab pos="1833245" algn="l"/>
                <a:tab pos="3159760" algn="l"/>
              </a:tabLst>
            </a:pP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ti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hidró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ibre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18854" y="2505582"/>
            <a:ext cx="86804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8010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2812415"/>
            <a:ext cx="23355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disuelve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37305" y="2782950"/>
            <a:ext cx="9912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aislante.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35227" y="3337687"/>
            <a:ext cx="10121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2105" algn="l"/>
              </a:tabLst>
            </a:pPr>
            <a:r>
              <a:rPr sz="1900" b="1" spc="-5" dirty="0">
                <a:latin typeface="Arial"/>
                <a:cs typeface="Arial"/>
              </a:rPr>
              <a:t>A	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ces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80514" y="3367151"/>
            <a:ext cx="69735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934085" algn="l"/>
                <a:tab pos="1707514" algn="l"/>
                <a:tab pos="3001645" algn="l"/>
                <a:tab pos="3430270" algn="l"/>
                <a:tab pos="4298315" algn="l"/>
                <a:tab pos="5445125" algn="l"/>
                <a:tab pos="5789295" algn="l"/>
              </a:tabLst>
            </a:pPr>
            <a:r>
              <a:rPr sz="1900" b="1" spc="-5" dirty="0">
                <a:latin typeface="Arial"/>
                <a:cs typeface="Arial"/>
              </a:rPr>
              <a:t>re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ulta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difí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il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ificar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</a:t>
            </a:r>
            <a:r>
              <a:rPr sz="1900" b="1" spc="10" dirty="0">
                <a:latin typeface="Arial"/>
                <a:cs typeface="Arial"/>
              </a:rPr>
              <a:t>o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hidró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41130" y="3337687"/>
            <a:ext cx="94424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250" algn="l"/>
              </a:tabLst>
            </a:pPr>
            <a:r>
              <a:rPr sz="1900" b="1" spc="-5" dirty="0">
                <a:latin typeface="Arial"/>
                <a:cs typeface="Arial"/>
              </a:rPr>
              <a:t>,	</a:t>
            </a:r>
            <a:r>
              <a:rPr sz="1900" b="1" spc="-10" dirty="0">
                <a:latin typeface="Arial"/>
                <a:cs typeface="Arial"/>
              </a:rPr>
              <a:t>puede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5227" y="3615055"/>
            <a:ext cx="1271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producirse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09114" y="3644519"/>
            <a:ext cx="76638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por</a:t>
            </a:r>
            <a:r>
              <a:rPr sz="1900" b="1" spc="3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corona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consecuencia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oxidación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3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7927" y="3921886"/>
            <a:ext cx="1891664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partes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metálicas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93822" y="3892677"/>
            <a:ext cx="62865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utilizan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construcción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4478401"/>
            <a:ext cx="228600" cy="277368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35227" y="4448936"/>
            <a:ext cx="13455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Cuando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42642" y="4478401"/>
            <a:ext cx="21069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44460" y="4478401"/>
            <a:ext cx="13627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importantes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09642" y="4448936"/>
            <a:ext cx="54756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97020" algn="l"/>
              </a:tabLst>
            </a:pP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suficientemente	,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5227" y="4726304"/>
            <a:ext cx="12147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permitir</a:t>
            </a:r>
            <a:r>
              <a:rPr sz="1900" b="1" spc="1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29866" y="4755769"/>
            <a:ext cx="34544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creación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chispas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71184" y="4726304"/>
            <a:ext cx="14935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originan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44460" y="4755769"/>
            <a:ext cx="27412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cantidades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47927" y="5033136"/>
            <a:ext cx="27501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metano,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935227" y="5558790"/>
            <a:ext cx="4413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01394" y="5587949"/>
            <a:ext cx="847153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034415" algn="l"/>
                <a:tab pos="1599565" algn="l"/>
                <a:tab pos="2794000" algn="l"/>
                <a:tab pos="3573779" algn="l"/>
                <a:tab pos="4902835" algn="l"/>
                <a:tab pos="5469255" algn="l"/>
                <a:tab pos="6034405" algn="l"/>
                <a:tab pos="7190105" algn="l"/>
                <a:tab pos="8063230" algn="l"/>
                <a:tab pos="833247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fi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20" dirty="0">
                <a:latin typeface="Arial"/>
                <a:cs typeface="Arial"/>
              </a:rPr>
              <a:t>i</a:t>
            </a:r>
            <a:r>
              <a:rPr sz="1900" b="1" spc="-15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descargas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ración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47927" y="5865622"/>
            <a:ext cx="166306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mic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98166" y="583615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974838" y="6420307"/>
            <a:ext cx="1047115" cy="277495"/>
          </a:xfrm>
          <a:custGeom>
            <a:avLst/>
            <a:gdLst/>
            <a:ahLst/>
            <a:cxnLst/>
            <a:rect l="l" t="t" r="r" b="b"/>
            <a:pathLst>
              <a:path w="1047115" h="277495">
                <a:moveTo>
                  <a:pt x="1046988" y="0"/>
                </a:moveTo>
                <a:lnTo>
                  <a:pt x="0" y="0"/>
                </a:lnTo>
                <a:lnTo>
                  <a:pt x="0" y="277367"/>
                </a:lnTo>
                <a:lnTo>
                  <a:pt x="1046988" y="277367"/>
                </a:lnTo>
                <a:lnTo>
                  <a:pt x="104698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6448382"/>
            <a:ext cx="208914" cy="194987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935227" y="6390843"/>
            <a:ext cx="346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183</a:t>
            </a:fld>
            <a:endParaRPr dirty="0"/>
          </a:p>
        </p:txBody>
      </p:sp>
      <p:sp>
        <p:nvSpPr>
          <p:cNvPr id="50" name="object 50"/>
          <p:cNvSpPr txBox="1"/>
          <p:nvPr/>
        </p:nvSpPr>
        <p:spPr>
          <a:xfrm>
            <a:off x="1336802" y="6420307"/>
            <a:ext cx="25882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arco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produce</a:t>
            </a:r>
            <a:endParaRPr sz="1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979290" y="6390843"/>
            <a:ext cx="5122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característico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acetileno.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241671" y="1702562"/>
            <a:ext cx="4536440" cy="277495"/>
          </a:xfrm>
          <a:custGeom>
            <a:avLst/>
            <a:gdLst/>
            <a:ahLst/>
            <a:cxnLst/>
            <a:rect l="l" t="t" r="r" b="b"/>
            <a:pathLst>
              <a:path w="4536440" h="277494">
                <a:moveTo>
                  <a:pt x="4536059" y="0"/>
                </a:moveTo>
                <a:lnTo>
                  <a:pt x="0" y="0"/>
                </a:lnTo>
                <a:lnTo>
                  <a:pt x="0" y="277367"/>
                </a:lnTo>
                <a:lnTo>
                  <a:pt x="4536059" y="277367"/>
                </a:lnTo>
                <a:lnTo>
                  <a:pt x="45360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97177" y="1702562"/>
            <a:ext cx="1126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673098"/>
            <a:ext cx="18491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55115" algn="l"/>
              </a:tabLst>
            </a:pPr>
            <a:r>
              <a:rPr sz="1900" b="1" spc="-5" dirty="0">
                <a:latin typeface="Arial"/>
                <a:cs typeface="Arial"/>
              </a:rPr>
              <a:t>La	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39466" y="1702562"/>
            <a:ext cx="23482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8971" y="1673098"/>
            <a:ext cx="46285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facilita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detección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47927" y="2257374"/>
            <a:ext cx="902525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Hidrógeno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(H2),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Oxigeno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(O2)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Nitrógeno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(N2) pueden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7927" y="2535047"/>
            <a:ext cx="23749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presencia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agua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09873" y="2505582"/>
            <a:ext cx="5774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corrosión,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sellos dañados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fugas.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47927" y="3089783"/>
            <a:ext cx="711580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Altos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niveles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monóxido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dióxido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carbono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50530" y="3060318"/>
            <a:ext cx="19342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reflejan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5227" y="3337687"/>
            <a:ext cx="25850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77463" y="3367151"/>
            <a:ext cx="55391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condiciones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sobrecarga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03614" y="3337687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258302" y="3921836"/>
            <a:ext cx="1714500" cy="278130"/>
          </a:xfrm>
          <a:custGeom>
            <a:avLst/>
            <a:gdLst/>
            <a:ahLst/>
            <a:cxnLst/>
            <a:rect l="l" t="t" r="r" b="b"/>
            <a:pathLst>
              <a:path w="1714500" h="278129">
                <a:moveTo>
                  <a:pt x="1714500" y="0"/>
                </a:moveTo>
                <a:lnTo>
                  <a:pt x="0" y="0"/>
                </a:lnTo>
                <a:lnTo>
                  <a:pt x="0" y="277672"/>
                </a:lnTo>
                <a:lnTo>
                  <a:pt x="1714500" y="277672"/>
                </a:lnTo>
                <a:lnTo>
                  <a:pt x="17145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935227" y="3892677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184</a:t>
            </a:fld>
            <a:endParaRPr dirty="0"/>
          </a:p>
        </p:txBody>
      </p:sp>
      <p:sp>
        <p:nvSpPr>
          <p:cNvPr id="25" name="object 25"/>
          <p:cNvSpPr txBox="1"/>
          <p:nvPr/>
        </p:nvSpPr>
        <p:spPr>
          <a:xfrm>
            <a:off x="1310894" y="3921836"/>
            <a:ext cx="54844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presencia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acetileno,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etileno,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metano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etano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62953" y="3892677"/>
            <a:ext cx="3121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pueden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indicadores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7927" y="4199509"/>
            <a:ext cx="509714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integridad</a:t>
            </a:r>
            <a:r>
              <a:rPr sz="1900" b="1" spc="3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componentes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48196" y="4170045"/>
            <a:ext cx="38328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3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eléctrico,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38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22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5227" y="4448936"/>
            <a:ext cx="12242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10054" y="4478401"/>
            <a:ext cx="73513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relación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disuelto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09581" y="4448936"/>
            <a:ext cx="374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35227" y="4726304"/>
            <a:ext cx="174117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transformador.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8140" y="1294843"/>
            <a:ext cx="7829352" cy="512996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185</a:t>
            </a:fld>
            <a:endParaRPr dirty="0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2015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 tabla 23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límites 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 diferentes tipos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gases, está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dividida en cuatro filas </a:t>
            </a:r>
            <a:r>
              <a:rPr sz="1900" b="1" spc="-10" dirty="0">
                <a:latin typeface="Arial"/>
                <a:cs typeface="Arial"/>
              </a:rPr>
              <a:t>que </a:t>
            </a:r>
            <a:r>
              <a:rPr sz="1900" b="1" spc="-20" dirty="0">
                <a:latin typeface="Arial"/>
                <a:cs typeface="Arial"/>
              </a:rPr>
              <a:t>va </a:t>
            </a:r>
            <a:r>
              <a:rPr sz="1900" b="1" spc="-5" dirty="0">
                <a:latin typeface="Arial"/>
                <a:cs typeface="Arial"/>
              </a:rPr>
              <a:t>desde la condición normal a la condición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8263" y="2089184"/>
            <a:ext cx="6939637" cy="451176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186</a:t>
            </a:fld>
            <a:endParaRPr dirty="0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97761" y="1147826"/>
            <a:ext cx="761936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considerarse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7761" y="1702562"/>
            <a:ext cx="700214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investigaciones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adicionales,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761" y="2257374"/>
            <a:ext cx="806005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investigar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probablemente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existe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7761" y="2812415"/>
            <a:ext cx="857504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8600">
              <a:lnSpc>
                <a:spcPts val="2145"/>
              </a:lnSpc>
              <a:buFont typeface="Wingdings"/>
              <a:buChar char="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condición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4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extrema</a:t>
            </a:r>
            <a:r>
              <a:rPr sz="1900" b="1" spc="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1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implica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alto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riesgo</a:t>
            </a:r>
            <a:r>
              <a:rPr sz="1900" b="1" spc="1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6361" y="3089783"/>
            <a:ext cx="240220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continúa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servicio.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19327" y="3644519"/>
            <a:ext cx="8607425" cy="277495"/>
            <a:chOff x="719327" y="3644519"/>
            <a:chExt cx="8607425" cy="277495"/>
          </a:xfrm>
        </p:grpSpPr>
        <p:sp>
          <p:nvSpPr>
            <p:cNvPr id="12" name="object 12"/>
            <p:cNvSpPr/>
            <p:nvPr/>
          </p:nvSpPr>
          <p:spPr>
            <a:xfrm>
              <a:off x="719327" y="3644519"/>
              <a:ext cx="8607425" cy="277495"/>
            </a:xfrm>
            <a:custGeom>
              <a:avLst/>
              <a:gdLst/>
              <a:ahLst/>
              <a:cxnLst/>
              <a:rect l="l" t="t" r="r" b="b"/>
              <a:pathLst>
                <a:path w="8607425" h="277495">
                  <a:moveTo>
                    <a:pt x="8607298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8607298" y="277367"/>
                  </a:lnTo>
                  <a:lnTo>
                    <a:pt x="860729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9454" y="3658870"/>
              <a:ext cx="208914" cy="20891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19327" y="3644519"/>
            <a:ext cx="860742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114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(IEEE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C57.104-2008</a:t>
            </a:r>
            <a:r>
              <a:rPr sz="1900" b="1" spc="4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5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4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Duval):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50069" y="3644519"/>
            <a:ext cx="5232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418321" y="3921836"/>
            <a:ext cx="1181100" cy="278130"/>
          </a:xfrm>
          <a:custGeom>
            <a:avLst/>
            <a:gdLst/>
            <a:ahLst/>
            <a:cxnLst/>
            <a:rect l="l" t="t" r="r" b="b"/>
            <a:pathLst>
              <a:path w="1181100" h="278129">
                <a:moveTo>
                  <a:pt x="1181100" y="0"/>
                </a:moveTo>
                <a:lnTo>
                  <a:pt x="0" y="0"/>
                </a:lnTo>
                <a:lnTo>
                  <a:pt x="0" y="277672"/>
                </a:lnTo>
                <a:lnTo>
                  <a:pt x="1181100" y="277672"/>
                </a:lnTo>
                <a:lnTo>
                  <a:pt x="11811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90600" y="3921886"/>
            <a:ext cx="27273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conocer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17671" y="3921886"/>
            <a:ext cx="4700905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980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al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05621" y="3892677"/>
            <a:ext cx="15805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0600" y="4199509"/>
            <a:ext cx="188404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823594" algn="l"/>
              </a:tabLst>
            </a:pPr>
            <a:r>
              <a:rPr sz="1900" b="1" spc="-5" dirty="0">
                <a:latin typeface="Arial"/>
                <a:cs typeface="Arial"/>
              </a:rPr>
              <a:t>g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ses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dis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74517" y="4199509"/>
            <a:ext cx="459422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0">
              <a:lnSpc>
                <a:spcPts val="2145"/>
              </a:lnSpc>
              <a:tabLst>
                <a:tab pos="561340" algn="l"/>
                <a:tab pos="902335" algn="l"/>
                <a:tab pos="1725295" algn="l"/>
                <a:tab pos="2641600" algn="l"/>
                <a:tab pos="3371215" algn="l"/>
                <a:tab pos="4167504" algn="l"/>
              </a:tabLst>
            </a:pPr>
            <a:r>
              <a:rPr sz="1900" b="1" spc="-5" dirty="0">
                <a:latin typeface="Arial"/>
                <a:cs typeface="Arial"/>
              </a:rPr>
              <a:t>en	el	aceite	cuenta	entre	otras,	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68489" y="4199509"/>
            <a:ext cx="210756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570230" algn="l"/>
              </a:tabLst>
            </a:pPr>
            <a:r>
              <a:rPr sz="1900" b="1" dirty="0">
                <a:latin typeface="Arial"/>
                <a:cs typeface="Arial"/>
              </a:rPr>
              <a:t>dos	</a:t>
            </a:r>
            <a:r>
              <a:rPr sz="1900" b="1" spc="-5" dirty="0">
                <a:latin typeface="Arial"/>
                <a:cs typeface="Arial"/>
              </a:rPr>
              <a:t>herramientas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79685" y="4170045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7900" y="4448936"/>
            <a:ext cx="13798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diagnóstico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45689" y="4478401"/>
            <a:ext cx="22345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Radio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Rodgers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42230" y="4448936"/>
            <a:ext cx="42341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expresado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norma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41054" y="4478401"/>
            <a:ext cx="10445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10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rián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ulo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0600" y="4755769"/>
            <a:ext cx="10737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977900" y="5281041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187</a:t>
            </a:fld>
            <a:endParaRPr dirty="0"/>
          </a:p>
        </p:txBody>
      </p:sp>
      <p:sp>
        <p:nvSpPr>
          <p:cNvPr id="31" name="object 31"/>
          <p:cNvSpPr txBox="1"/>
          <p:nvPr/>
        </p:nvSpPr>
        <p:spPr>
          <a:xfrm>
            <a:off x="1281938" y="5310504"/>
            <a:ext cx="20974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30651" y="5281041"/>
            <a:ext cx="19335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16930" y="5310504"/>
            <a:ext cx="24618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interpretación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gráfica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65744" y="5281041"/>
            <a:ext cx="2120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donde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efectúa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7900" y="5558790"/>
            <a:ext cx="3213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08430" y="5587873"/>
            <a:ext cx="579183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cociente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4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4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algunos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309484" y="5558790"/>
            <a:ext cx="2672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gases</a:t>
            </a:r>
            <a:r>
              <a:rPr sz="1900" b="1" spc="4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4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90600" y="5865622"/>
            <a:ext cx="30854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metano,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etileno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acetileno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63110" y="5836158"/>
            <a:ext cx="3625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5265" algn="l"/>
              </a:tabLst>
            </a:pPr>
            <a:r>
              <a:rPr sz="1900" b="1" spc="-5" dirty="0">
                <a:latin typeface="Arial"/>
                <a:cs typeface="Arial"/>
              </a:rPr>
              <a:t>,	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76622" y="5865622"/>
            <a:ext cx="45485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suma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ppm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tres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12173" y="5836158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7927" y="1147826"/>
            <a:ext cx="18522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Estos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cocientes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95592" y="1147826"/>
            <a:ext cx="13550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relaci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7914" y="1118362"/>
            <a:ext cx="54032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63160" algn="l"/>
              </a:tabLst>
            </a:pPr>
            <a:r>
              <a:rPr sz="1900" b="1" spc="-5" dirty="0">
                <a:latin typeface="Arial"/>
                <a:cs typeface="Arial"/>
              </a:rPr>
              <a:t>ar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ojan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ue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0597" y="1147826"/>
            <a:ext cx="16325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cantidad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425194"/>
            <a:ext cx="858519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43351" y="1425194"/>
            <a:ext cx="41306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liberación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0550" y="1395730"/>
            <a:ext cx="57931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12460" algn="l"/>
              </a:tabLst>
            </a:pP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 a 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1950466"/>
            <a:ext cx="7499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69617" y="1979930"/>
            <a:ext cx="82035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refiriendo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obtenido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cada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uno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gases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dirección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7927" y="2257374"/>
            <a:ext cx="33858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correspondiente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33366" y="2257374"/>
            <a:ext cx="448309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81422" y="2257374"/>
            <a:ext cx="224282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encuentra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punto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20889" y="2257374"/>
            <a:ext cx="157353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la</a:t>
            </a:r>
            <a:r>
              <a:rPr sz="1900" b="1" spc="-10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54977" y="2228214"/>
            <a:ext cx="29311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5195" algn="l"/>
              </a:tabLst>
            </a:pPr>
            <a:r>
              <a:rPr sz="1900" b="1" spc="-5" dirty="0">
                <a:latin typeface="Arial"/>
                <a:cs typeface="Arial"/>
              </a:rPr>
              <a:t>q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15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71242" y="2535047"/>
            <a:ext cx="26708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indicaría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5227" y="2505582"/>
            <a:ext cx="8753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73245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encuentre,	al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 fue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sometido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 transformador.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737483" y="3089783"/>
            <a:ext cx="3499485" cy="277495"/>
          </a:xfrm>
          <a:custGeom>
            <a:avLst/>
            <a:gdLst/>
            <a:ahLst/>
            <a:cxnLst/>
            <a:rect l="l" t="t" r="r" b="b"/>
            <a:pathLst>
              <a:path w="3499484" h="277495">
                <a:moveTo>
                  <a:pt x="3499358" y="0"/>
                </a:moveTo>
                <a:lnTo>
                  <a:pt x="0" y="0"/>
                </a:lnTo>
                <a:lnTo>
                  <a:pt x="0" y="277367"/>
                </a:lnTo>
                <a:lnTo>
                  <a:pt x="3499358" y="277367"/>
                </a:lnTo>
                <a:lnTo>
                  <a:pt x="3499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935227" y="3060318"/>
            <a:ext cx="6381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54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triángulo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Duval.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188</a:t>
            </a:fld>
            <a:endParaRPr dirty="0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8091" y="1147579"/>
            <a:ext cx="7677669" cy="60288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189</a:t>
            </a:fld>
            <a:endParaRPr dirty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4132" y="1395730"/>
            <a:ext cx="5207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9138" y="1425194"/>
            <a:ext cx="2307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punto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encuentra: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12329" y="1979930"/>
            <a:ext cx="1903730" cy="277495"/>
          </a:xfrm>
          <a:custGeom>
            <a:avLst/>
            <a:gdLst/>
            <a:ahLst/>
            <a:cxnLst/>
            <a:rect l="l" t="t" r="r" b="b"/>
            <a:pathLst>
              <a:path w="1903729" h="277494">
                <a:moveTo>
                  <a:pt x="1903729" y="0"/>
                </a:moveTo>
                <a:lnTo>
                  <a:pt x="0" y="0"/>
                </a:lnTo>
                <a:lnTo>
                  <a:pt x="0" y="277367"/>
                </a:lnTo>
                <a:lnTo>
                  <a:pt x="1903729" y="277367"/>
                </a:lnTo>
                <a:lnTo>
                  <a:pt x="19037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47342" y="1979930"/>
            <a:ext cx="41154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vértice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superior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pirámide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6041" y="1950466"/>
            <a:ext cx="8089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23410" indent="-4411345">
              <a:lnSpc>
                <a:spcPct val="100000"/>
              </a:lnSpc>
              <a:spcBef>
                <a:spcPts val="95"/>
              </a:spcBef>
              <a:buSzPct val="172727"/>
              <a:buChar char=""/>
              <a:tabLst>
                <a:tab pos="4423410" algn="l"/>
                <a:tab pos="4424045" algn="l"/>
              </a:tabLst>
            </a:pP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4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Arial"/>
                <a:cs typeface="Arial"/>
              </a:rPr>
              <a:t>falla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parcial,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64561" y="2535047"/>
            <a:ext cx="2413000" cy="277495"/>
          </a:xfrm>
          <a:custGeom>
            <a:avLst/>
            <a:gdLst/>
            <a:ahLst/>
            <a:cxnLst/>
            <a:rect l="l" t="t" r="r" b="b"/>
            <a:pathLst>
              <a:path w="2413000" h="277494">
                <a:moveTo>
                  <a:pt x="2412745" y="0"/>
                </a:moveTo>
                <a:lnTo>
                  <a:pt x="0" y="0"/>
                </a:lnTo>
                <a:lnTo>
                  <a:pt x="0" y="277367"/>
                </a:lnTo>
                <a:lnTo>
                  <a:pt x="2412745" y="277367"/>
                </a:lnTo>
                <a:lnTo>
                  <a:pt x="241274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25360" y="2535047"/>
            <a:ext cx="2884170" cy="277495"/>
          </a:xfrm>
          <a:custGeom>
            <a:avLst/>
            <a:gdLst/>
            <a:ahLst/>
            <a:cxnLst/>
            <a:rect l="l" t="t" r="r" b="b"/>
            <a:pathLst>
              <a:path w="2884170" h="277494">
                <a:moveTo>
                  <a:pt x="2883662" y="0"/>
                </a:moveTo>
                <a:lnTo>
                  <a:pt x="0" y="0"/>
                </a:lnTo>
                <a:lnTo>
                  <a:pt x="0" y="277367"/>
                </a:lnTo>
                <a:lnTo>
                  <a:pt x="2883662" y="277367"/>
                </a:lnTo>
                <a:lnTo>
                  <a:pt x="288366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06041" y="2505582"/>
            <a:ext cx="8183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dirty="0">
                <a:latin typeface="Arial"/>
                <a:cs typeface="Arial"/>
              </a:rPr>
              <a:t> D1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 una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dirty="0">
                <a:latin typeface="Arial"/>
                <a:cs typeface="Arial"/>
              </a:rPr>
              <a:t> energía,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190</a:t>
            </a:fld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2458466" y="3089783"/>
            <a:ext cx="25946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región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D2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06041" y="3060318"/>
            <a:ext cx="64306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3510279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100" dirty="0">
                <a:latin typeface="Wingdings"/>
                <a:cs typeface="Wingdings"/>
              </a:rPr>
              <a:t></a:t>
            </a:r>
            <a:r>
              <a:rPr sz="1100" spc="22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fue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89138" y="3089783"/>
            <a:ext cx="18967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alta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7342" y="3367151"/>
            <a:ext cx="9251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ergía.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06041" y="3892677"/>
            <a:ext cx="811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79801" y="3921836"/>
            <a:ext cx="240220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denominada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T1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43983" y="3892677"/>
            <a:ext cx="50393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12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temperatura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34642" y="4170045"/>
            <a:ext cx="1024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300º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C,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64561" y="4755769"/>
            <a:ext cx="910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T2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06041" y="4726304"/>
            <a:ext cx="6497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182308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 térmica entre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300º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700º</a:t>
            </a:r>
            <a:r>
              <a:rPr sz="1900" b="1" spc="-5" dirty="0">
                <a:latin typeface="Arial"/>
                <a:cs typeface="Arial"/>
              </a:rPr>
              <a:t> C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40175" y="5310504"/>
            <a:ext cx="9105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zona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T3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06041" y="5281041"/>
            <a:ext cx="73748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3298190" algn="l"/>
              </a:tabLst>
            </a:pP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finalmente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	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térmica 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700º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99383" y="5865622"/>
            <a:ext cx="29298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ter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in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1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06041" y="5836158"/>
            <a:ext cx="7466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241300" algn="l"/>
                <a:tab pos="5074285" algn="l"/>
              </a:tabLst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11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zo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DT</a:t>
            </a:r>
            <a:r>
              <a:rPr sz="1900" b="1" spc="-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Wingdings"/>
                <a:cs typeface="Wingdings"/>
              </a:rPr>
              <a:t></a:t>
            </a:r>
            <a:r>
              <a:rPr sz="1900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sa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10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falla</a:t>
            </a:r>
            <a:r>
              <a:rPr sz="1900" b="1" spc="-1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113266" y="5865622"/>
            <a:ext cx="8597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spc="10" dirty="0">
                <a:latin typeface="Arial"/>
                <a:cs typeface="Arial"/>
              </a:rPr>
              <a:t>é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m</a:t>
            </a:r>
            <a:r>
              <a:rPr sz="1900" b="1" spc="-5" dirty="0">
                <a:latin typeface="Arial"/>
                <a:cs typeface="Arial"/>
              </a:rPr>
              <a:t>i</a:t>
            </a:r>
            <a:r>
              <a:rPr sz="1900" b="1" spc="5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37839" y="6142990"/>
            <a:ext cx="7772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34642" y="6113475"/>
            <a:ext cx="2560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80310" algn="l"/>
              </a:tabLst>
            </a:pPr>
            <a:r>
              <a:rPr sz="1900" b="1" spc="-5" dirty="0">
                <a:latin typeface="Arial"/>
                <a:cs typeface="Arial"/>
              </a:rPr>
              <a:t>o 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scarga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73210" cy="3769995"/>
            <a:chOff x="789431" y="1124085"/>
            <a:chExt cx="9173210" cy="37699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0494" y="1147572"/>
              <a:ext cx="9171611" cy="3745992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520632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5148453"/>
            <a:ext cx="9049385" cy="114744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24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ejemplo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referenciales</a:t>
            </a:r>
            <a:r>
              <a:rPr sz="1900" b="1" spc="3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método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evaluación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denominado Radio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Rodgers.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55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portátil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permite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cromatografía.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455" y="603817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191</a:t>
            </a:fld>
            <a:endParaRPr dirty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9099" y="1236568"/>
            <a:ext cx="6987794" cy="525080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192</a:t>
            </a:fld>
            <a:endParaRPr dirty="0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8910955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Subestaciones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Eléctricas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del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Tipo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Metal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Enclosure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327" y="1775714"/>
            <a:ext cx="228600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506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diseño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subestaciones</a:t>
            </a:r>
            <a:r>
              <a:rPr sz="1900" b="1" spc="1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eléctricas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Metal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Enclosure,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suponen</a:t>
            </a:r>
            <a:r>
              <a:rPr sz="1900" b="1" spc="1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una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2053082"/>
            <a:ext cx="352869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0" dirty="0">
                <a:latin typeface="Arial"/>
                <a:cs typeface="Arial"/>
              </a:rPr>
              <a:t>vida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útil, </a:t>
            </a:r>
            <a:r>
              <a:rPr sz="1900" b="1" dirty="0">
                <a:latin typeface="Arial"/>
                <a:cs typeface="Arial"/>
              </a:rPr>
              <a:t>alrededor</a:t>
            </a:r>
            <a:r>
              <a:rPr sz="1900" b="1" spc="-5" dirty="0">
                <a:latin typeface="Arial"/>
                <a:cs typeface="Arial"/>
              </a:rPr>
              <a:t> de 30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años.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857155"/>
            <a:ext cx="208914" cy="1943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47927" y="5829046"/>
            <a:ext cx="15684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546100" algn="l"/>
              </a:tabLst>
            </a:pPr>
            <a:r>
              <a:rPr sz="1900" b="1" spc="-5" dirty="0">
                <a:latin typeface="Arial"/>
                <a:cs typeface="Arial"/>
              </a:rPr>
              <a:t>Sin	emb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3677" y="5799582"/>
            <a:ext cx="2272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1460" algn="l"/>
                <a:tab pos="1616075" algn="l"/>
              </a:tabLst>
            </a:pPr>
            <a:r>
              <a:rPr sz="1900" b="1" spc="-5" dirty="0">
                <a:latin typeface="Arial"/>
                <a:cs typeface="Arial"/>
              </a:rPr>
              <a:t>,	element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36871" y="5829046"/>
            <a:ext cx="503618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311275" algn="l"/>
                <a:tab pos="2128520" algn="l"/>
                <a:tab pos="2431415" algn="l"/>
                <a:tab pos="3797300" algn="l"/>
              </a:tabLst>
            </a:pPr>
            <a:r>
              <a:rPr sz="1900" b="1" spc="-5" dirty="0">
                <a:latin typeface="Arial"/>
                <a:cs typeface="Arial"/>
              </a:rPr>
              <a:t>h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meda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15" dirty="0">
                <a:latin typeface="Arial"/>
                <a:cs typeface="Arial"/>
              </a:rPr>
              <a:t>l</a:t>
            </a:r>
            <a:r>
              <a:rPr sz="1900" b="1" spc="-30" dirty="0">
                <a:latin typeface="Arial"/>
                <a:cs typeface="Arial"/>
              </a:rPr>
              <a:t>v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mbie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tes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20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227" y="6076899"/>
            <a:ext cx="10439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pudieran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34794" y="6106363"/>
            <a:ext cx="10839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di</a:t>
            </a:r>
            <a:r>
              <a:rPr sz="1900" b="1" spc="-15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minuir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72714" y="6076899"/>
            <a:ext cx="1956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expectativa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88330" y="6106363"/>
            <a:ext cx="4819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40" dirty="0">
                <a:latin typeface="Arial"/>
                <a:cs typeface="Arial"/>
              </a:rPr>
              <a:t>v</a:t>
            </a:r>
            <a:r>
              <a:rPr sz="1900" b="1" spc="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da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24525" y="6076899"/>
            <a:ext cx="17811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7648" y="2607632"/>
            <a:ext cx="5865752" cy="2942737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193</a:t>
            </a:fld>
            <a:endParaRPr dirty="0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253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40840" y="1147826"/>
            <a:ext cx="29756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polvo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unido</a:t>
            </a:r>
            <a:r>
              <a:rPr sz="1900" b="1" spc="-5" dirty="0">
                <a:latin typeface="Arial"/>
                <a:cs typeface="Arial"/>
              </a:rPr>
              <a:t> 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humedad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3319" y="1118362"/>
            <a:ext cx="692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0586" y="1147826"/>
            <a:ext cx="50222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mayor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enemigo</a:t>
            </a:r>
            <a:r>
              <a:rPr sz="1900" b="1" dirty="0">
                <a:latin typeface="Arial"/>
                <a:cs typeface="Arial"/>
              </a:rPr>
              <a:t> del </a:t>
            </a:r>
            <a:r>
              <a:rPr sz="1900" b="1" spc="-5" dirty="0">
                <a:latin typeface="Arial"/>
                <a:cs typeface="Arial"/>
              </a:rPr>
              <a:t>sistema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aislante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1425194"/>
            <a:ext cx="23336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tipo 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subestación.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1950466"/>
            <a:ext cx="882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Existen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73250" y="1979930"/>
            <a:ext cx="39433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70828" y="1950466"/>
            <a:ext cx="2306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847342" y="2812414"/>
            <a:ext cx="5211445" cy="701040"/>
          </a:xfrm>
          <a:custGeom>
            <a:avLst/>
            <a:gdLst/>
            <a:ahLst/>
            <a:cxnLst/>
            <a:rect l="l" t="t" r="r" b="b"/>
            <a:pathLst>
              <a:path w="5211445" h="701039">
                <a:moveTo>
                  <a:pt x="5211191" y="350520"/>
                </a:moveTo>
                <a:lnTo>
                  <a:pt x="3889883" y="350520"/>
                </a:lnTo>
                <a:lnTo>
                  <a:pt x="3889883" y="0"/>
                </a:lnTo>
                <a:lnTo>
                  <a:pt x="0" y="0"/>
                </a:lnTo>
                <a:lnTo>
                  <a:pt x="0" y="350520"/>
                </a:lnTo>
                <a:lnTo>
                  <a:pt x="0" y="701040"/>
                </a:lnTo>
                <a:lnTo>
                  <a:pt x="5211191" y="701040"/>
                </a:lnTo>
                <a:lnTo>
                  <a:pt x="5211191" y="35052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847342" y="2778379"/>
            <a:ext cx="5222875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9925" indent="-669925">
              <a:lnSpc>
                <a:spcPts val="2820"/>
              </a:lnSpc>
              <a:spcBef>
                <a:spcPts val="100"/>
              </a:spcBef>
              <a:buFont typeface="Wingdings"/>
              <a:buChar char=""/>
              <a:tabLst>
                <a:tab pos="669925" algn="l"/>
                <a:tab pos="670560" algn="l"/>
              </a:tabLst>
            </a:pPr>
            <a:r>
              <a:rPr sz="2400" b="1" spc="-5" dirty="0">
                <a:latin typeface="Arial"/>
                <a:cs typeface="Arial"/>
              </a:rPr>
              <a:t>Pruebas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Hi </a:t>
            </a:r>
            <a:r>
              <a:rPr sz="2400" b="1" dirty="0">
                <a:latin typeface="Arial"/>
                <a:cs typeface="Arial"/>
              </a:rPr>
              <a:t>Pot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AC.</a:t>
            </a:r>
            <a:endParaRPr sz="2400">
              <a:latin typeface="Arial"/>
              <a:cs typeface="Arial"/>
            </a:endParaRPr>
          </a:p>
          <a:p>
            <a:pPr marL="669925" indent="-669925">
              <a:lnSpc>
                <a:spcPts val="2820"/>
              </a:lnSpc>
              <a:buFont typeface="Wingdings"/>
              <a:buChar char=""/>
              <a:tabLst>
                <a:tab pos="669925" algn="l"/>
                <a:tab pos="670560" algn="l"/>
              </a:tabLst>
            </a:pPr>
            <a:r>
              <a:rPr sz="2400" b="1" spc="-5" dirty="0">
                <a:latin typeface="Arial"/>
                <a:cs typeface="Arial"/>
              </a:rPr>
              <a:t>Pruebas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Factor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8741" y="4214748"/>
            <a:ext cx="2548890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Hi</a:t>
            </a:r>
            <a:r>
              <a:rPr sz="1900" b="1" spc="-5" dirty="0">
                <a:latin typeface="Arial"/>
                <a:cs typeface="Arial"/>
              </a:rPr>
              <a:t> Pot AC.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126103" y="4769485"/>
            <a:ext cx="2507615" cy="277495"/>
          </a:xfrm>
          <a:custGeom>
            <a:avLst/>
            <a:gdLst/>
            <a:ahLst/>
            <a:cxnLst/>
            <a:rect l="l" t="t" r="r" b="b"/>
            <a:pathLst>
              <a:path w="2507615" h="277495">
                <a:moveTo>
                  <a:pt x="2507233" y="0"/>
                </a:moveTo>
                <a:lnTo>
                  <a:pt x="0" y="0"/>
                </a:lnTo>
                <a:lnTo>
                  <a:pt x="0" y="277367"/>
                </a:lnTo>
                <a:lnTo>
                  <a:pt x="2507233" y="277367"/>
                </a:lnTo>
                <a:lnTo>
                  <a:pt x="250723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4797975"/>
            <a:ext cx="208914" cy="19439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35227" y="4740021"/>
            <a:ext cx="57778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Está sugerida por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norma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ANSI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NEMA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ATS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2009.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947927" y="5324297"/>
          <a:ext cx="9043670" cy="1400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2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900" b="1" spc="-5" dirty="0">
                          <a:latin typeface="Arial"/>
                          <a:cs typeface="Arial"/>
                        </a:rPr>
                        <a:t>Esta</a:t>
                      </a:r>
                      <a:r>
                        <a:rPr sz="19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-5" dirty="0">
                          <a:latin typeface="Arial"/>
                          <a:cs typeface="Arial"/>
                        </a:rPr>
                        <a:t>prueba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42544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660"/>
                        </a:lnSpc>
                      </a:pP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debe</a:t>
                      </a:r>
                      <a:r>
                        <a:rPr sz="2400" b="1" i="1" u="sng" spc="-8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efectuarse</a:t>
                      </a:r>
                      <a:r>
                        <a:rPr sz="2400" b="1" i="1" u="sng" spc="-7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</a:t>
                      </a:r>
                      <a:r>
                        <a:rPr sz="2400" b="1" i="1" u="sng" spc="-7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y</a:t>
                      </a:r>
                      <a:r>
                        <a:rPr sz="2400" b="1" i="1" u="sng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solo</a:t>
                      </a:r>
                      <a:r>
                        <a:rPr sz="2400" b="1" i="1" u="sng" spc="-7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</a:t>
                      </a:r>
                      <a:r>
                        <a:rPr sz="2400" b="1" i="1" u="sng" spc="-8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sz="2400" b="1" i="1" u="sng" spc="-8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prueba</a:t>
                      </a:r>
                      <a:r>
                        <a:rPr sz="2400" b="1" i="1" u="sng" spc="-8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2400" b="1" i="1" u="sng" spc="-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medición</a:t>
                      </a:r>
                      <a:r>
                        <a:rPr sz="2400" b="1" i="1" u="sng" spc="-7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835">
                <a:tc gridSpan="3">
                  <a:txBody>
                    <a:bodyPr/>
                    <a:lstStyle/>
                    <a:p>
                      <a:pPr marR="3175">
                        <a:lnSpc>
                          <a:spcPts val="2510"/>
                        </a:lnSpc>
                        <a:tabLst>
                          <a:tab pos="1932939" algn="l"/>
                          <a:tab pos="2629535" algn="l"/>
                          <a:tab pos="4647565" algn="l"/>
                          <a:tab pos="5344160" algn="l"/>
                          <a:tab pos="6125210" algn="l"/>
                          <a:tab pos="8021955" algn="l"/>
                        </a:tabLst>
                      </a:pPr>
                      <a:r>
                        <a:rPr sz="2400" b="1" i="1" dirty="0">
                          <a:latin typeface="Arial"/>
                          <a:cs typeface="Arial"/>
                        </a:rPr>
                        <a:t>resistencia	de	aislam</a:t>
                      </a:r>
                      <a:r>
                        <a:rPr sz="2400" b="1" i="1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400" b="1" i="1" dirty="0">
                          <a:latin typeface="Arial"/>
                          <a:cs typeface="Arial"/>
                        </a:rPr>
                        <a:t>ento	en	DC	</a:t>
                      </a:r>
                      <a:r>
                        <a:rPr sz="2400" b="1" i="1" spc="1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2400" b="1" i="1" spc="-3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400" b="1" i="1" dirty="0">
                          <a:latin typeface="Arial"/>
                          <a:cs typeface="Arial"/>
                        </a:rPr>
                        <a:t>EGGER)	resulta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935">
                <a:tc gridSpan="3">
                  <a:txBody>
                    <a:bodyPr/>
                    <a:lstStyle/>
                    <a:p>
                      <a:pPr>
                        <a:lnSpc>
                          <a:spcPts val="2810"/>
                        </a:lnSpc>
                      </a:pP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satisfactoria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y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</a:t>
                      </a:r>
                      <a:r>
                        <a:rPr sz="2400" b="1" i="1" u="sng" spc="9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limpieza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interna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2400" b="1" i="1" u="sng" spc="8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la</a:t>
                      </a:r>
                      <a:r>
                        <a:rPr sz="2400" b="1" i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subestación</a:t>
                      </a:r>
                      <a:r>
                        <a:rPr sz="2400" b="1" i="1" u="sng" spc="9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ha</a:t>
                      </a:r>
                      <a:r>
                        <a:rPr sz="2400" b="1" i="1" u="sng" spc="13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sido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>
                        <a:lnSpc>
                          <a:spcPts val="2660"/>
                        </a:lnSpc>
                      </a:pPr>
                      <a:r>
                        <a:rPr sz="2400" b="1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realizada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900" b="1" dirty="0">
                          <a:latin typeface="Arial"/>
                          <a:cs typeface="Arial"/>
                        </a:rPr>
                        <a:t>.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4191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5412062"/>
            <a:ext cx="208914" cy="194987"/>
          </a:xfrm>
          <a:prstGeom prst="rect">
            <a:avLst/>
          </a:prstGeom>
        </p:spPr>
      </p:pic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194</a:t>
            </a:fld>
            <a:endParaRPr dirty="0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327" y="1124085"/>
            <a:ext cx="9184640" cy="301625"/>
            <a:chOff x="719327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1147826"/>
              <a:ext cx="228600" cy="2773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96690" y="1147826"/>
            <a:ext cx="31172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objeto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detectar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debilidades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227" y="1118362"/>
            <a:ext cx="769048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41670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	en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78926" y="1147826"/>
            <a:ext cx="13068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especial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425194"/>
            <a:ext cx="464121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ángulos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uniones.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1950466"/>
            <a:ext cx="306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20038" y="1979930"/>
            <a:ext cx="86531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5" dirty="0">
                <a:latin typeface="Arial"/>
                <a:cs typeface="Arial"/>
              </a:rPr>
              <a:t>75%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final</a:t>
            </a:r>
            <a:r>
              <a:rPr sz="1900" b="1" spc="1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7927" y="2257298"/>
            <a:ext cx="219519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utilizada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fábrica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30042" y="2228214"/>
            <a:ext cx="68516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tabla</a:t>
            </a:r>
            <a:r>
              <a:rPr sz="1900" b="1" spc="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227" y="2505582"/>
            <a:ext cx="44240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diferentes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nominal.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8970" y="3144150"/>
            <a:ext cx="7143726" cy="3571202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195</a:t>
            </a:fld>
            <a:endParaRPr dirty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301625"/>
            <a:chOff x="719455" y="1124085"/>
            <a:chExt cx="9184640" cy="301625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28439" y="1147826"/>
              <a:ext cx="5109210" cy="277495"/>
            </a:xfrm>
            <a:custGeom>
              <a:avLst/>
              <a:gdLst/>
              <a:ahLst/>
              <a:cxnLst/>
              <a:rect l="l" t="t" r="r" b="b"/>
              <a:pathLst>
                <a:path w="5109209" h="277494">
                  <a:moveTo>
                    <a:pt x="5109083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5109083" y="277367"/>
                  </a:lnTo>
                  <a:lnTo>
                    <a:pt x="510908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42364" y="1147826"/>
            <a:ext cx="16643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</a:t>
            </a:r>
            <a:r>
              <a:rPr sz="1900" b="1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im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5227" y="1118362"/>
            <a:ext cx="8782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37714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mismo utilizado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prueba</a:t>
            </a:r>
            <a:r>
              <a:rPr sz="1900" b="1" dirty="0">
                <a:latin typeface="Arial"/>
                <a:cs typeface="Arial"/>
              </a:rPr>
              <a:t> de</a:t>
            </a:r>
            <a:r>
              <a:rPr sz="1900" b="1" spc="-5" dirty="0">
                <a:latin typeface="Arial"/>
                <a:cs typeface="Arial"/>
              </a:rPr>
              <a:t> Hi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5" dirty="0">
                <a:latin typeface="Arial"/>
                <a:cs typeface="Arial"/>
              </a:rPr>
              <a:t> DC.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333241" y="1702562"/>
            <a:ext cx="37496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 es 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uso común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7900" y="1673098"/>
            <a:ext cx="7802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70295" algn="l"/>
              </a:tabLst>
            </a:pPr>
            <a:r>
              <a:rPr sz="1900" b="1" spc="-5" dirty="0">
                <a:latin typeface="Arial"/>
                <a:cs typeface="Arial"/>
              </a:rPr>
              <a:t>Vale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mencionar que	pero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misma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32850" y="1702562"/>
            <a:ext cx="11404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puede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0600" y="1979930"/>
            <a:ext cx="11144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ejecu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71954" y="1979930"/>
            <a:ext cx="22123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si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desea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58766" y="1950466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68322" y="2535047"/>
            <a:ext cx="359473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089783"/>
            <a:ext cx="228600" cy="27736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35227" y="3060318"/>
            <a:ext cx="1724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una</a:t>
            </a:r>
            <a:r>
              <a:rPr sz="1900" b="1" spc="1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34310" y="3089783"/>
            <a:ext cx="72383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útil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1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encontrar</a:t>
            </a:r>
            <a:r>
              <a:rPr sz="1900" b="1" spc="1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signos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deterioro</a:t>
            </a:r>
            <a:r>
              <a:rPr sz="1900" b="1" spc="1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aislamiento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7927" y="3367151"/>
            <a:ext cx="6699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3921836"/>
            <a:ext cx="228600" cy="27767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242364" y="3921836"/>
            <a:ext cx="885825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álisis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5227" y="3892677"/>
            <a:ext cx="51619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59205" algn="l"/>
              </a:tabLst>
            </a:pPr>
            <a:r>
              <a:rPr sz="1900" b="1" spc="-5" dirty="0">
                <a:latin typeface="Arial"/>
                <a:cs typeface="Arial"/>
              </a:rPr>
              <a:t>El	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51753" y="3921836"/>
            <a:ext cx="202438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comparación.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840469" y="4478401"/>
            <a:ext cx="1132840" cy="277495"/>
          </a:xfrm>
          <a:custGeom>
            <a:avLst/>
            <a:gdLst/>
            <a:ahLst/>
            <a:cxnLst/>
            <a:rect l="l" t="t" r="r" b="b"/>
            <a:pathLst>
              <a:path w="1132840" h="277495">
                <a:moveTo>
                  <a:pt x="1132331" y="0"/>
                </a:moveTo>
                <a:lnTo>
                  <a:pt x="0" y="0"/>
                </a:lnTo>
                <a:lnTo>
                  <a:pt x="0" y="277368"/>
                </a:lnTo>
                <a:lnTo>
                  <a:pt x="1132331" y="277368"/>
                </a:lnTo>
                <a:lnTo>
                  <a:pt x="113233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935227" y="4448936"/>
            <a:ext cx="1868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91282" y="4478401"/>
            <a:ext cx="44767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efectuarse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cortocircuitando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55205" y="4448936"/>
            <a:ext cx="26295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colocando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spc="229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7927" y="4755769"/>
            <a:ext cx="29114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base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13759" y="4726304"/>
            <a:ext cx="14465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barra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15407" y="4755769"/>
            <a:ext cx="34588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midiendo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GST-Tierra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861297" y="4726304"/>
            <a:ext cx="927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2082038" y="5310504"/>
            <a:ext cx="47193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desconectar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equipos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auxiliares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196</a:t>
            </a:fld>
            <a:endParaRPr dirty="0"/>
          </a:p>
        </p:txBody>
      </p:sp>
      <p:sp>
        <p:nvSpPr>
          <p:cNvPr id="38" name="object 38"/>
          <p:cNvSpPr txBox="1"/>
          <p:nvPr/>
        </p:nvSpPr>
        <p:spPr>
          <a:xfrm>
            <a:off x="935227" y="5281041"/>
            <a:ext cx="90468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29630" algn="l"/>
              </a:tabLst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	posibles: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5227" y="5558790"/>
            <a:ext cx="83096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transformadores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servicios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auxiliares,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etc.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73621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741" y="1702562"/>
            <a:ext cx="2844165" cy="27749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dirty="0">
                <a:latin typeface="Arial"/>
                <a:cs typeface="Arial"/>
              </a:rPr>
              <a:t>Alto </a:t>
            </a:r>
            <a:r>
              <a:rPr sz="1900" b="1" spc="-5" dirty="0">
                <a:latin typeface="Arial"/>
                <a:cs typeface="Arial"/>
              </a:rPr>
              <a:t>Potencial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228214"/>
            <a:ext cx="1393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pesar</a:t>
            </a:r>
            <a:r>
              <a:rPr sz="1900" b="1" spc="-8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77694" y="2257374"/>
            <a:ext cx="7595234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dirty="0">
                <a:latin typeface="Arial"/>
                <a:cs typeface="Arial"/>
              </a:rPr>
              <a:t>la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IEEE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Std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C37.10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-1995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sugiere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Hi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2535047"/>
            <a:ext cx="21463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para interruptores,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93973" y="2535047"/>
            <a:ext cx="94678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67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existen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40759" y="2535047"/>
            <a:ext cx="59321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9685"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autores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que contemplan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47927" y="2812415"/>
            <a:ext cx="3073400" cy="277495"/>
          </a:xfrm>
          <a:custGeom>
            <a:avLst/>
            <a:gdLst/>
            <a:ahLst/>
            <a:cxnLst/>
            <a:rect l="l" t="t" r="r" b="b"/>
            <a:pathLst>
              <a:path w="3073400" h="277494">
                <a:moveTo>
                  <a:pt x="3073019" y="0"/>
                </a:moveTo>
                <a:lnTo>
                  <a:pt x="0" y="0"/>
                </a:lnTo>
                <a:lnTo>
                  <a:pt x="0" y="277367"/>
                </a:lnTo>
                <a:lnTo>
                  <a:pt x="3073019" y="277367"/>
                </a:lnTo>
                <a:lnTo>
                  <a:pt x="307301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35227" y="2782950"/>
            <a:ext cx="3165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mantenimiento.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9327" y="3367151"/>
            <a:ext cx="228600" cy="2773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35227" y="3337687"/>
            <a:ext cx="1624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9095" algn="l"/>
              </a:tabLst>
            </a:pPr>
            <a:r>
              <a:rPr sz="1900" b="1" spc="-5" dirty="0">
                <a:latin typeface="Arial"/>
                <a:cs typeface="Arial"/>
              </a:rPr>
              <a:t>El	interruptor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88589" y="3367151"/>
            <a:ext cx="17348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702945" algn="l"/>
              </a:tabLst>
            </a:pP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be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probarse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50790" y="3337687"/>
            <a:ext cx="103631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42950" algn="l"/>
              </a:tabLst>
            </a:pPr>
            <a:r>
              <a:rPr sz="1900" b="1" spc="-5" dirty="0">
                <a:latin typeface="Arial"/>
                <a:cs typeface="Arial"/>
              </a:rPr>
              <a:t>tan</a:t>
            </a:r>
            <a:r>
              <a:rPr sz="1900" b="1" dirty="0">
                <a:latin typeface="Arial"/>
                <a:cs typeface="Arial"/>
              </a:rPr>
              <a:t>t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15889" y="3367151"/>
            <a:ext cx="192214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  <a:tabLst>
                <a:tab pos="1131570" algn="l"/>
              </a:tabLst>
            </a:pPr>
            <a:r>
              <a:rPr sz="1900" b="1" spc="-5" dirty="0">
                <a:latin typeface="Arial"/>
                <a:cs typeface="Arial"/>
              </a:rPr>
              <a:t>p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sición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5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bierta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65160" y="3337687"/>
            <a:ext cx="10896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5020" algn="l"/>
              </a:tabLst>
            </a:pP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83726" y="3367151"/>
            <a:ext cx="10020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15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ición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927" y="3644519"/>
            <a:ext cx="93789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cer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7" y="4199509"/>
            <a:ext cx="228600" cy="278891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4347083" y="4199509"/>
            <a:ext cx="2457450" cy="279400"/>
          </a:xfrm>
          <a:custGeom>
            <a:avLst/>
            <a:gdLst/>
            <a:ahLst/>
            <a:cxnLst/>
            <a:rect l="l" t="t" r="r" b="b"/>
            <a:pathLst>
              <a:path w="2457450" h="279400">
                <a:moveTo>
                  <a:pt x="2456941" y="0"/>
                </a:moveTo>
                <a:lnTo>
                  <a:pt x="0" y="0"/>
                </a:lnTo>
                <a:lnTo>
                  <a:pt x="0" y="278891"/>
                </a:lnTo>
                <a:lnTo>
                  <a:pt x="2456941" y="278891"/>
                </a:lnTo>
                <a:lnTo>
                  <a:pt x="245694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350517" y="4199509"/>
            <a:ext cx="187960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posición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abierta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227" y="4170045"/>
            <a:ext cx="7545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88235" algn="l"/>
              </a:tabLst>
            </a:pPr>
            <a:r>
              <a:rPr sz="1900" b="1" spc="-5" dirty="0">
                <a:latin typeface="Arial"/>
                <a:cs typeface="Arial"/>
              </a:rPr>
              <a:t>En	se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debe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</a:t>
            </a:r>
            <a:r>
              <a:rPr sz="1900" b="1" spc="2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polo,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colocando</a:t>
            </a:r>
            <a:r>
              <a:rPr sz="1900" b="1" spc="2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63102" y="4199509"/>
            <a:ext cx="140970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resto</a:t>
            </a:r>
            <a:r>
              <a:rPr sz="1900" b="1" spc="19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7927" y="4478401"/>
            <a:ext cx="31115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polos </a:t>
            </a:r>
            <a:r>
              <a:rPr sz="1900" b="1" dirty="0">
                <a:latin typeface="Arial"/>
                <a:cs typeface="Arial"/>
              </a:rPr>
              <a:t>no</a:t>
            </a:r>
            <a:r>
              <a:rPr sz="1900" b="1" spc="-5" dirty="0">
                <a:latin typeface="Arial"/>
                <a:cs typeface="Arial"/>
              </a:rPr>
              <a:t> probados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 tierra.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73377" y="5033136"/>
            <a:ext cx="1981200" cy="277495"/>
          </a:xfrm>
          <a:custGeom>
            <a:avLst/>
            <a:gdLst/>
            <a:ahLst/>
            <a:cxnLst/>
            <a:rect l="l" t="t" r="r" b="b"/>
            <a:pathLst>
              <a:path w="1981200" h="277495">
                <a:moveTo>
                  <a:pt x="1981200" y="0"/>
                </a:moveTo>
                <a:lnTo>
                  <a:pt x="0" y="0"/>
                </a:lnTo>
                <a:lnTo>
                  <a:pt x="0" y="277368"/>
                </a:lnTo>
                <a:lnTo>
                  <a:pt x="1981200" y="277368"/>
                </a:lnTo>
                <a:lnTo>
                  <a:pt x="19812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935227" y="5003673"/>
            <a:ext cx="9050655" cy="17018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Arial"/>
                <a:cs typeface="Arial"/>
              </a:rPr>
              <a:t>En posición cerrada, se coloca la punta de </a:t>
            </a:r>
            <a:r>
              <a:rPr sz="1900" b="1" spc="-10" dirty="0">
                <a:latin typeface="Arial"/>
                <a:cs typeface="Arial"/>
              </a:rPr>
              <a:t>AT </a:t>
            </a:r>
            <a:r>
              <a:rPr sz="1900" b="1" spc="-5" dirty="0">
                <a:latin typeface="Arial"/>
                <a:cs typeface="Arial"/>
              </a:rPr>
              <a:t>en cualquiera de los polos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conectando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tierra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fases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restantes,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caso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un </a:t>
            </a:r>
            <a:r>
              <a:rPr sz="1900" b="1" spc="-5" dirty="0">
                <a:latin typeface="Arial"/>
                <a:cs typeface="Arial"/>
              </a:rPr>
              <a:t> interruptor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trifásico.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Arial"/>
              <a:cs typeface="Arial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tensión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aplicada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sugeridos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25.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197</a:t>
            </a:fld>
            <a:endParaRPr dirty="0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1161" y="1491905"/>
            <a:ext cx="7374950" cy="43479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198</a:t>
            </a:fld>
            <a:endParaRPr dirty="0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425194"/>
            <a:ext cx="339280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950466"/>
            <a:ext cx="9047480" cy="1168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C37.10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1995.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diferentes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interruptor,</a:t>
            </a:r>
            <a:r>
              <a:rPr sz="1900" b="1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continuación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presentamos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recomendaciones para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ejecutar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mayoría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517901" y="3367151"/>
            <a:ext cx="27089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3892677"/>
            <a:ext cx="9049385" cy="25917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interruptor en aceite, consiste en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tanque de acero lleno de aceite donde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sumergen,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mecanismo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permiten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subestación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 del 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posición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abierta,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entrada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en modo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GST–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 el otro terminal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interruptor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conecta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cable de BT. Tiene como objeto probar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cada terminal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199</a:t>
            </a:fld>
            <a:endParaRPr dirty="0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925" cy="392239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interruptor en posición cerrada, ambos terminales de la misma fase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cortocircuitados y el equipo en modo GST 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 se efectúa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realizando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89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caso de existir resultados sospechosos, pudiera descartarse daños 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pérdidas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bushings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 maneras: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en modo GST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Guarda.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guardarán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bushing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4380"/>
              </a:lnSpc>
              <a:spcBef>
                <a:spcPts val="2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índice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tanque.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índice se define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manera: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69212" y="5310504"/>
            <a:ext cx="8803640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7965" indent="-228600">
              <a:lnSpc>
                <a:spcPts val="2145"/>
              </a:lnSpc>
              <a:buFont typeface="Wingdings"/>
              <a:buChar char=""/>
              <a:tabLst>
                <a:tab pos="228600" algn="l"/>
              </a:tabLst>
            </a:pPr>
            <a:r>
              <a:rPr sz="1900" b="1" spc="-5" dirty="0">
                <a:latin typeface="Arial"/>
                <a:cs typeface="Arial"/>
              </a:rPr>
              <a:t>TLI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=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(Pérdidas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</a:t>
            </a:r>
            <a:r>
              <a:rPr sz="1900" b="1" spc="2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cerrado</a:t>
            </a:r>
            <a:r>
              <a:rPr sz="1900" b="1" spc="3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</a:t>
            </a:r>
            <a:r>
              <a:rPr sz="1900" b="1" spc="29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veces</a:t>
            </a:r>
            <a:r>
              <a:rPr sz="1900" b="1" spc="27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</a:t>
            </a:r>
            <a:r>
              <a:rPr sz="1900" b="1" spc="2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28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200</a:t>
            </a:fld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1397761" y="5587949"/>
            <a:ext cx="2185670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 abierto)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8686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TLI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permite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obtener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información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referente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siguientes aspectos: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927" y="1425194"/>
            <a:ext cx="484314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Elevado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Agua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927" y="1702562"/>
            <a:ext cx="598106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Contenido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elevado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Carbón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7927" y="1979930"/>
            <a:ext cx="5499735" cy="27749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El revestimiento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tanque saturado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agua.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7" y="2257374"/>
            <a:ext cx="6170295" cy="27813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228600" indent="-229235">
              <a:lnSpc>
                <a:spcPts val="2145"/>
              </a:lnSpc>
              <a:buFont typeface="Wingdings"/>
              <a:buChar char=""/>
              <a:tabLst>
                <a:tab pos="229235" algn="l"/>
              </a:tabLst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guía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varilla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operación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ha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deteriorado.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278295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26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acciones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tomar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Indice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Pérdidas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 el Interruptor.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3327" y="3514742"/>
            <a:ext cx="8624444" cy="3143905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201</a:t>
            </a:fld>
            <a:endParaRPr dirty="0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33915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Interruptores aislados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SF6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aislados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SF6,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poseen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variantes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serán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analizadas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7442" y="2257374"/>
            <a:ext cx="1808480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Tanque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Muerto.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55964" y="2795155"/>
            <a:ext cx="9031188" cy="401263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1016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interruptor abierto la prueba debe hacerse terminal por terminal,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puesto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tierra.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065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resultado de esta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indicará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 a tierra y la capacitancia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abierto,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prueba,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repite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en las tres fases y tiene el objeto de verificar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los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Finalmente, con el interruptor cerrado se efectuarán pruebas en modo GST –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cortocircuitando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correspondientes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obteniendo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 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202</a:t>
            </a:fld>
            <a:endParaRPr dirty="0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150114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Tanque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Vivo.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875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básicamente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tipos: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columna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“I”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 “T”.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7927" y="2535047"/>
            <a:ext cx="395287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columna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“I”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7698" y="2505582"/>
            <a:ext cx="50253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poseen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aislador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soporte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que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tiene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como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5227" y="2782950"/>
            <a:ext cx="9048750" cy="20136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finalidad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recomiendan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siguientes: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8500" marR="5080" indent="-228600" algn="just">
              <a:lnSpc>
                <a:spcPct val="96100"/>
              </a:lnSpc>
            </a:pP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spc="-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interruptor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abierto 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 se energiza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parte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cámara de interrupción (Punto B en la Figura 56) y recogiendo en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 superior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cable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(Punto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56).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203</a:t>
            </a:fld>
            <a:endParaRPr dirty="0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06041" y="5583173"/>
            <a:ext cx="8378825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 algn="just">
              <a:lnSpc>
                <a:spcPts val="2180"/>
              </a:lnSpc>
              <a:spcBef>
                <a:spcPts val="250"/>
              </a:spcBef>
            </a:pP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 la misma condición pero en modo GST – Guarda,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energiza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 inferior de la cámara de interrupción (Punto B de la Figura 56)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guarda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(Punto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2871" y="1147674"/>
            <a:ext cx="5798450" cy="44565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204</a:t>
            </a:fld>
            <a:endParaRPr dirty="0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27" y="1118362"/>
            <a:ext cx="9281160" cy="51520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8890">
              <a:lnSpc>
                <a:spcPts val="2180"/>
              </a:lnSpc>
              <a:tabLst>
                <a:tab pos="6415405" algn="l"/>
              </a:tabLst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segunda</a:t>
            </a:r>
            <a:r>
              <a:rPr sz="1900" b="1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prueba,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	aislamiento</a:t>
            </a:r>
            <a:r>
              <a:rPr sz="1900" b="1" spc="4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soporte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mecanismo 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operación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típicos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interruptores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72,5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8890" indent="-229235" algn="just">
              <a:lnSpc>
                <a:spcPts val="2180"/>
              </a:lnSpc>
              <a:buFont typeface="Courier New"/>
              <a:buChar char="o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UST entre 8 y 45 microamperios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fuga,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referido a 10 kV y entre 3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miliWatts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miliWatts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referidos 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229235" algn="just">
              <a:lnSpc>
                <a:spcPts val="2180"/>
              </a:lnSpc>
              <a:buFont typeface="Courier New"/>
              <a:buChar char="o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Prueba GST - Guarda entre 80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microamperios , referidos a 10 kV y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7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miliWatts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referidos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ourier New"/>
              <a:buChar char="o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9525" indent="-229235" algn="just">
              <a:lnSpc>
                <a:spcPts val="2180"/>
              </a:lnSpc>
              <a:spcBef>
                <a:spcPts val="5"/>
              </a:spcBef>
              <a:buFont typeface="Courier New"/>
              <a:buChar char="o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caso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 interferencia,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lugar de la prueba GST - Guarda,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GST–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cerrado,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recoge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esquema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cómo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205</a:t>
            </a:fld>
            <a:endParaRPr dirty="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60032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 “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“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206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706627" y="1673098"/>
            <a:ext cx="9277985" cy="3444148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8255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interruptor abierto y en modo UST, se energiza el punto común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cámaras de interrupción y se recoge por cada uno de los dos extremos con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 extremo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tierra, uno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interruptor abierto y en modo GST – Guarda, se energiza el punto común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interrupción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guardan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cámaras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pérdidas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soporte.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figuras 57 y 58 indican como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conexiones para ejecutar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80050"/>
            <a:chOff x="789431" y="1124085"/>
            <a:chExt cx="9114790" cy="54800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78962" y="1147659"/>
              <a:ext cx="7286107" cy="545617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207</a:t>
            </a:fld>
            <a:endParaRPr dirty="0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387975"/>
            <a:chOff x="789431" y="1124085"/>
            <a:chExt cx="9114790" cy="538797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37112" y="1147629"/>
              <a:ext cx="7570121" cy="536423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208</a:t>
            </a:fld>
            <a:endParaRPr dirty="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49385" cy="48776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observaciones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adicionales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podemos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indicar: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715" indent="-229235" algn="just">
              <a:lnSpc>
                <a:spcPts val="2190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efectos de los resistores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pre-inserción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insignificantes en 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las pruebas.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"/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indent="-229235">
              <a:lnSpc>
                <a:spcPct val="100000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cámaras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evaluadas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términos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715" indent="-229235" algn="just">
              <a:lnSpc>
                <a:spcPts val="2180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porcelana aislante.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"/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9235" algn="just">
              <a:lnSpc>
                <a:spcPts val="2180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Pérdidas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 -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 indicar condensación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mecanismo de operación del interruptor, se recomienda repetir la 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  <a:tabLst>
                <a:tab pos="455295" algn="l"/>
                <a:tab pos="792480" algn="l"/>
                <a:tab pos="1480820" algn="l"/>
                <a:tab pos="1897380" algn="l"/>
                <a:tab pos="3532504" algn="l"/>
                <a:tab pos="4461510" algn="l"/>
                <a:tab pos="5239385" algn="l"/>
                <a:tab pos="5726430" algn="l"/>
                <a:tab pos="6704330" algn="l"/>
                <a:tab pos="7143115" algn="l"/>
                <a:tab pos="7548245" algn="l"/>
                <a:tab pos="86474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	el	caso	de	inter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 temperatura.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209</a:t>
            </a:fld>
            <a:endParaRPr dirty="0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26276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Interruptores en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Vacío.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9385" cy="34464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actualidad,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tope 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vacío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factor de potencia se realiza, ejecutando el mismo procedimiento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SF6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muerto,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recomienda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abierto.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corrigen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botellas de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vacío,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probadas 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efectuar la prueba puede utilizar los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indicados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tabla 25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 y 1,41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DC por un minuto, 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es tipo pasa 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210</a:t>
            </a:fld>
            <a:endParaRPr dirty="0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17442" y="1147826"/>
            <a:ext cx="42087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Interruptores 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Soplado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Magnético.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6210" cy="142430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igual que el caso anterior, la prueba se ejecuta de igual forma que se realizó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interruptores aislados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SF6 del tipo tanque muerto, se recomienda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 en posición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abierto.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corrigen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068322" y="3367151"/>
            <a:ext cx="394335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del </a:t>
            </a:r>
            <a:r>
              <a:rPr sz="1900" b="1" dirty="0">
                <a:latin typeface="Arial"/>
                <a:cs typeface="Arial"/>
              </a:rPr>
              <a:t>Aceite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Interruptores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847342" y="4478401"/>
            <a:ext cx="6226810" cy="1751964"/>
          </a:xfrm>
          <a:custGeom>
            <a:avLst/>
            <a:gdLst/>
            <a:ahLst/>
            <a:cxnLst/>
            <a:rect l="l" t="t" r="r" b="b"/>
            <a:pathLst>
              <a:path w="6226809" h="1751964">
                <a:moveTo>
                  <a:pt x="3398774" y="1050112"/>
                </a:moveTo>
                <a:lnTo>
                  <a:pt x="0" y="1050112"/>
                </a:lnTo>
                <a:lnTo>
                  <a:pt x="0" y="1400937"/>
                </a:lnTo>
                <a:lnTo>
                  <a:pt x="0" y="1751457"/>
                </a:lnTo>
                <a:lnTo>
                  <a:pt x="1466075" y="1751457"/>
                </a:lnTo>
                <a:lnTo>
                  <a:pt x="1466075" y="1400937"/>
                </a:lnTo>
                <a:lnTo>
                  <a:pt x="3398774" y="1400937"/>
                </a:lnTo>
                <a:lnTo>
                  <a:pt x="3398774" y="1050112"/>
                </a:lnTo>
                <a:close/>
              </a:path>
              <a:path w="6226809" h="1751964">
                <a:moveTo>
                  <a:pt x="5328539" y="348996"/>
                </a:moveTo>
                <a:lnTo>
                  <a:pt x="3382010" y="348996"/>
                </a:lnTo>
                <a:lnTo>
                  <a:pt x="3382010" y="0"/>
                </a:lnTo>
                <a:lnTo>
                  <a:pt x="0" y="0"/>
                </a:lnTo>
                <a:lnTo>
                  <a:pt x="0" y="348996"/>
                </a:lnTo>
                <a:lnTo>
                  <a:pt x="0" y="699516"/>
                </a:lnTo>
                <a:lnTo>
                  <a:pt x="5328539" y="699516"/>
                </a:lnTo>
                <a:lnTo>
                  <a:pt x="5328539" y="348996"/>
                </a:lnTo>
                <a:close/>
              </a:path>
              <a:path w="6226809" h="1751964">
                <a:moveTo>
                  <a:pt x="6226429" y="699528"/>
                </a:moveTo>
                <a:lnTo>
                  <a:pt x="0" y="699528"/>
                </a:lnTo>
                <a:lnTo>
                  <a:pt x="0" y="1050036"/>
                </a:lnTo>
                <a:lnTo>
                  <a:pt x="6226429" y="1050036"/>
                </a:lnTo>
                <a:lnTo>
                  <a:pt x="6226429" y="699528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35227" y="3892677"/>
            <a:ext cx="9046845" cy="234378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C37.10-1995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sometido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siguientes pruebas: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645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Rigidez</a:t>
            </a:r>
            <a:r>
              <a:rPr sz="24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Dieléctrica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755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Interfacial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(ASTM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D971)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760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Contenido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 (ASTM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D1553)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760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2420" indent="-671195">
              <a:lnSpc>
                <a:spcPts val="2820"/>
              </a:lnSpc>
              <a:buFont typeface="Wingdings"/>
              <a:buChar char=""/>
              <a:tabLst>
                <a:tab pos="1582420" algn="l"/>
                <a:tab pos="1583055" algn="l"/>
              </a:tabLst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211</a:t>
            </a:fld>
            <a:endParaRPr dirty="0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5946140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Transformadores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Corriente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8212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706882" y="2023618"/>
            <a:ext cx="9279635" cy="487825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just">
              <a:lnSpc>
                <a:spcPts val="2190"/>
              </a:lnSpc>
              <a:spcBef>
                <a:spcPts val="240"/>
              </a:spcBef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Neta, IEC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60044-1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la IEEE Std C57.13.1 recomienda efectuar las siguientes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a los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corriente: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2280" indent="-229235">
              <a:lnSpc>
                <a:spcPct val="100000"/>
              </a:lnSpc>
              <a:buFont typeface="Wingdings"/>
              <a:buChar char=""/>
              <a:tabLst>
                <a:tab pos="462915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Volt,</a:t>
            </a: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2280" marR="5715" indent="-228600">
              <a:lnSpc>
                <a:spcPts val="2180"/>
              </a:lnSpc>
              <a:buFont typeface="Wingdings"/>
              <a:buChar char=""/>
              <a:tabLst>
                <a:tab pos="462915" algn="l"/>
              </a:tabLst>
            </a:pP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investigar</a:t>
            </a:r>
            <a:r>
              <a:rPr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obtenidos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encuentren</a:t>
            </a:r>
            <a:r>
              <a:rPr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debajo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Megaohmios.</a:t>
            </a: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"/>
            </a:pPr>
            <a:endParaRPr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2280" marR="10795" indent="-228600">
              <a:lnSpc>
                <a:spcPts val="2180"/>
              </a:lnSpc>
              <a:spcBef>
                <a:spcPts val="5"/>
              </a:spcBef>
              <a:buFont typeface="Wingdings"/>
              <a:buChar char=""/>
              <a:tabLst>
                <a:tab pos="462915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toroidal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 </a:t>
            </a:r>
            <a:r>
              <a:rPr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inyección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hacerse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 lados,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alto</a:t>
            </a:r>
            <a:r>
              <a:rPr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bajo.</a:t>
            </a: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"/>
            </a:pPr>
            <a:endParaRPr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2280" marR="12065" indent="-228600">
              <a:lnSpc>
                <a:spcPts val="2190"/>
              </a:lnSpc>
              <a:buFont typeface="Wingdings"/>
              <a:buChar char=""/>
              <a:tabLst>
                <a:tab pos="462915" algn="l"/>
                <a:tab pos="836930" algn="l"/>
                <a:tab pos="1186180" algn="l"/>
                <a:tab pos="2982595" algn="l"/>
                <a:tab pos="3411854" algn="l"/>
                <a:tab pos="4592320" algn="l"/>
                <a:tab pos="5008245" algn="l"/>
                <a:tab pos="6108700" algn="l"/>
                <a:tab pos="6457315" algn="l"/>
                <a:tab pos="7717155" algn="l"/>
                <a:tab pos="8360409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orrien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oroid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ección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drá  realizarse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el lado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BT.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Ambas normas requieren la medición de la polaridad, medición de la relación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transformación</a:t>
            </a:r>
            <a:r>
              <a:rPr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inyección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r>
              <a:rPr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curvas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saturación.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641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212</a:t>
            </a:fld>
            <a:endParaRPr dirty="0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02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marca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MCT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1605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indicadas según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expresado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equipo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permite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4929" y="2429383"/>
            <a:ext cx="5326421" cy="396379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213</a:t>
            </a:fld>
            <a:endParaRPr dirty="0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21420" cy="144013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 es posible realizar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transformadores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aplicando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parcialmente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solicitado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norma,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inyector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primaria este equipo permite realizar pruebas de polaridad y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inyector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49841" y="2976494"/>
            <a:ext cx="6034870" cy="3623128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214</a:t>
            </a:fld>
            <a:endParaRPr dirty="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950466"/>
            <a:ext cx="9048750" cy="230832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715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posible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realizarles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de potencia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aislamiento.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cortocircuitan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tomas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secundarios.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GST–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evalúa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secundarios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215</a:t>
            </a:fld>
            <a:endParaRPr dirty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5946140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Transformadores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Potencial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4717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88922"/>
            <a:ext cx="9048750" cy="871219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8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general,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 de potencial son similares a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de transformadores de potencia, con algunas excepciones como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 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 61.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4900" y="2660141"/>
            <a:ext cx="5807345" cy="401530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216</a:t>
            </a:fld>
            <a:endParaRPr dirty="0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5227" y="1395730"/>
            <a:ext cx="9051925" cy="428348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715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conectado a la carcasa del equipo internamente, la prueba de aislamiento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 en modo UST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única conexión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devanado primario y 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devanados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secundarios, x,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89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encontrar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CHX,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CHY,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devanado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primero se mide cada uno de los devanados del secundario colocando el resto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9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excitación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Guarda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(ojo,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configurar</a:t>
            </a:r>
            <a:r>
              <a:rPr sz="1900" b="1" spc="4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excitación,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configurar en modo aislamiento y registrar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medida referida al valor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prueba.)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guardando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devanados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&amp;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midiendo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corriente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 prueba que requiere ser mencionada con este tipo de transformador es la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relación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transformación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217</a:t>
            </a:fld>
            <a:endParaRPr dirty="0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229934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98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referido,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cuenta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 con un terminal,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otro extremo de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bobina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 conectada a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carcasa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internamente.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relación de transformación se efectúa colocando el terminal H1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TTR en la toma disponible del lado de alta del transformador de potencial,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 debe conectarse en la carcasa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los cables secundarios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x1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x2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tomas del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secundario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transformador.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8741" y="3644519"/>
            <a:ext cx="241427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Bushings: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4170045"/>
            <a:ext cx="9046210" cy="1168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Solicitada por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ANSI/IEEE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C57.19.100.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  <a:spcBef>
                <a:spcPts val="5"/>
              </a:spcBef>
              <a:tabLst>
                <a:tab pos="295402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función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proveer</a:t>
            </a:r>
            <a:r>
              <a:rPr sz="1900" b="1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entrada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aislada</a:t>
            </a:r>
            <a:r>
              <a:rPr sz="1900" b="1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eléctrico.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218</a:t>
            </a:fld>
            <a:endParaRPr dirty="0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14400" y="1059873"/>
            <a:ext cx="3222497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clasifican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según su tipo: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67482" y="1702562"/>
            <a:ext cx="37680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Bushing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Compuesto: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2228214"/>
            <a:ext cx="90506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capas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coaxiales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aislante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67482" y="3089783"/>
            <a:ext cx="37287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Bushing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Relleno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Compuesto: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35227" y="3615055"/>
            <a:ext cx="9048750" cy="86995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espacio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conductor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porcelana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 relleno de un compuesto con propiedades aislantes: aceite, resina,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aceite, entre otros.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67482" y="4755769"/>
            <a:ext cx="21310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Condensador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35227" y="5281041"/>
            <a:ext cx="9048750" cy="5924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  <a:tabLst>
                <a:tab pos="353949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Están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diseñados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tamaño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físico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fabrican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impregnado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 impregnado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resina.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219</a:t>
            </a:fld>
            <a:endParaRPr dirty="0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4287071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devanado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sobre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núcleo,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conductora,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folios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actúan como condensadores posicionados en intervalos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definidos, con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lograr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25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folios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distribuya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largo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bushing.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ts val="223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modernos,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utilizados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tensiones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superiores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0160">
              <a:lnSpc>
                <a:spcPts val="2180"/>
              </a:lnSpc>
              <a:spcBef>
                <a:spcPts val="105"/>
              </a:spcBef>
              <a:tabLst>
                <a:tab pos="454025" algn="l"/>
                <a:tab pos="923290" algn="l"/>
                <a:tab pos="1230630" algn="l"/>
                <a:tab pos="2331720" algn="l"/>
                <a:tab pos="3616960" algn="l"/>
                <a:tab pos="4076065" algn="l"/>
                <a:tab pos="5175250" algn="l"/>
                <a:tab pos="5857240" algn="l"/>
                <a:tab pos="7157720" algn="l"/>
                <a:tab pos="840168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	kV	y	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uip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án  equipados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0160" algn="just">
              <a:lnSpc>
                <a:spcPts val="22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 taps son del tipo potencial, si los bushings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tensiones mayores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iguales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tipo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menores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220</a:t>
            </a:fld>
            <a:endParaRPr dirty="0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948305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Bushings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44940" cy="17306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Solicitada por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ANSI/IEEE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C57.19.100.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  <a:tabLst>
                <a:tab pos="295402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función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proveer</a:t>
            </a:r>
            <a:r>
              <a:rPr sz="1900" b="1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entrada</a:t>
            </a:r>
            <a:r>
              <a:rPr sz="1900" b="1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aislada</a:t>
            </a:r>
            <a:r>
              <a:rPr sz="1900" b="1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hacia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eléctrico.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tipo: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35957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9146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068322" y="3717671"/>
            <a:ext cx="37680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Bushing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Material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Compuesto: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221</a:t>
            </a:fld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706627" y="4243197"/>
            <a:ext cx="92792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capas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coaxiales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aislante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diferente.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8322" y="5106289"/>
            <a:ext cx="37287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Bushing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Relleno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Compuesto: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627" y="5631942"/>
            <a:ext cx="9277350" cy="8693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 algn="just">
              <a:lnSpc>
                <a:spcPts val="2180"/>
              </a:lnSpc>
              <a:spcBef>
                <a:spcPts val="250"/>
              </a:spcBef>
              <a:buFont typeface="Wingdings"/>
              <a:buChar char="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Es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cual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espacio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entre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el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conductor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porcelana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encuentra relleno de un compuesto con propiedades aislantes: aceite, resina, 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papel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aceite, entre otros.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1310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Tipo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Condensador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673098"/>
            <a:ext cx="8821420" cy="47548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Están diseñados para reducir el tamaño físico de los bushings, se fabrican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impregnado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papel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impregnado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resina.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 el devanado del papel sobre el núcleo, barra conductora, se coloca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folios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actúan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condensadores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posicionados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intervalos definidos, con el objeto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lograr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distribución axial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tensión.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89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parte,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folios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distribuya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bushing.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bushings modernos, utilizados en equipos para tensiones superiores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69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algunos utilizados 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para tensiones menores, están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equipados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prueba.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25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taps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potencial,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tensiones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mayores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iguales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 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menores 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950292"/>
            <a:ext cx="208915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4784047"/>
            <a:ext cx="208915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5893392"/>
            <a:ext cx="208915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222</a:t>
            </a:fld>
            <a:endParaRPr dirty="0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8818880" cy="14442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9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figuras 62 y 63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 tipos de taps. Los taps del tipo factor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 pueden soportar hasta 500 Volt, los taps de tensión o potencial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 soportar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2,5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1731602"/>
            <a:ext cx="208915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2591" y="2747942"/>
            <a:ext cx="5785479" cy="380734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223</a:t>
            </a:fld>
            <a:endParaRPr dirty="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209540"/>
            <a:chOff x="789431" y="1124085"/>
            <a:chExt cx="9114790" cy="520954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74937" y="1147659"/>
              <a:ext cx="7035358" cy="518560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224</a:t>
            </a:fld>
            <a:endParaRPr dirty="0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3379" y="1598953"/>
            <a:ext cx="8940575" cy="497324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225</a:t>
            </a:fld>
            <a:endParaRPr dirty="0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5882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Tipo No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Condensador.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840947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37755" y="1652156"/>
            <a:ext cx="9248762" cy="4856201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41300" marR="5715" algn="just">
              <a:lnSpc>
                <a:spcPct val="959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fabricados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pieza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porcelana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sólida,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combinación entre porcelana y gas o con capas concéntricas de aislador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aceite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698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Overall: Esta prueba se efectúa entre el conductor central y la base del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aislador,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energizando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punto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recogiendo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conectando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aislador.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8600">
              <a:lnSpc>
                <a:spcPts val="2180"/>
              </a:lnSpc>
              <a:spcBef>
                <a:spcPts val="5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C1: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8255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</a:t>
            </a:r>
            <a:r>
              <a:rPr sz="1900" b="1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central.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conectando</a:t>
            </a:r>
            <a:r>
              <a:rPr sz="1900" b="1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</a:t>
            </a:r>
            <a:r>
              <a:rPr sz="19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>
              <a:lnSpc>
                <a:spcPts val="213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7620" indent="-228600">
              <a:lnSpc>
                <a:spcPts val="2180"/>
              </a:lnSpc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Up: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ejecuta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C1,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debajo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pruebe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226</a:t>
            </a:fld>
            <a:endParaRPr dirty="0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37755" y="1132608"/>
            <a:ext cx="9248127" cy="5113323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tensiones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tiene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 si se incrementa la debilidad del aislamiento de papel, papel aceite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otro compuesto a medida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incrementa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la detección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cantidad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huecos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vacíos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6985" indent="-228600" algn="just">
              <a:lnSpc>
                <a:spcPts val="2180"/>
              </a:lnSpc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 – Guarda , C2: Solo mide el aislamiento entre el tap y tierra, conecta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tap, el 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conductor central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guarda,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midiendo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fuga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C2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6985" algn="just">
              <a:lnSpc>
                <a:spcPts val="2180"/>
              </a:lnSpc>
              <a:spcBef>
                <a:spcPts val="1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debe verificar con el fabricante del bushing cual es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máxima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8600" algn="just">
              <a:lnSpc>
                <a:spcPct val="95900"/>
              </a:lnSpc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 Prueba de Collar Caliente: Para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previstos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taps,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única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campo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sepuede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caliente.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banda conductora elástica en la parte superior del aislador. El 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coloca en el conductor central del bushing y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coloca en modo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UST.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condición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porcelana.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 de equipos con tensiones superiores a 15 kV se recomienda mover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banda cada tres faldas del aislador para verificar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completa integridad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227</a:t>
            </a:fld>
            <a:endParaRPr dirty="0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7350" cy="114681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41300" marR="5080" indent="-228600">
              <a:lnSpc>
                <a:spcPts val="2180"/>
              </a:lnSpc>
              <a:spcBef>
                <a:spcPts val="250"/>
              </a:spcBef>
              <a:buFont typeface="Wingdings"/>
              <a:buChar char=""/>
              <a:tabLst>
                <a:tab pos="241300" algn="l"/>
              </a:tabLst>
            </a:pPr>
            <a:r>
              <a:rPr sz="1900" b="1" spc="-5" dirty="0">
                <a:latin typeface="Arial"/>
                <a:cs typeface="Arial"/>
              </a:rPr>
              <a:t>Bajo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esta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prueba,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referenciales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siempre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serán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que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prevalezcan,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Bushings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buenos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tener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valores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menores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0,55%.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 64 muestra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</a:t>
            </a:r>
            <a:r>
              <a:rPr sz="1900" b="1" dirty="0">
                <a:latin typeface="Arial"/>
                <a:cs typeface="Arial"/>
              </a:rPr>
              <a:t>conexión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realizar la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9309" y="2571774"/>
            <a:ext cx="5552226" cy="403255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228</a:t>
            </a:fld>
            <a:endParaRPr dirty="0"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9255" cy="1997342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69900" marR="5080" indent="-229235" algn="just">
              <a:lnSpc>
                <a:spcPct val="95800"/>
              </a:lnSpc>
              <a:spcBef>
                <a:spcPts val="190"/>
              </a:spcBef>
              <a:buFont typeface="Wingdings"/>
              <a:buChar char=""/>
              <a:tabLst>
                <a:tab pos="470534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Caliente: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 en colocar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conductora elástica en la parte superior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aislador, el cable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conductor central del bushing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se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 por intermedio del equipo de prueba.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ejecuta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en modo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sección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directamente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debajo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encima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conexión.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229</a:t>
            </a:fld>
            <a:endParaRPr dirty="0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2994" y="1376402"/>
            <a:ext cx="6947118" cy="49035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230</a:t>
            </a:fld>
            <a:endParaRPr dirty="0"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152775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 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Pararrayos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65667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598422"/>
            <a:ext cx="90506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efectuarse</a:t>
            </a:r>
            <a:r>
              <a:rPr sz="19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utilizando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Hi-Pot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y/o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prueba de factor de 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8322" y="2460371"/>
            <a:ext cx="248158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Hi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 AC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04351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706882" y="2023618"/>
            <a:ext cx="9279635" cy="3281026"/>
          </a:xfrm>
          <a:prstGeom prst="rect">
            <a:avLst/>
          </a:prstGeom>
        </p:spPr>
        <p:txBody>
          <a:bodyPr vert="horz" wrap="square" lIns="0" tIns="993775" rIns="0" bIns="0" rtlCol="0">
            <a:spAutoFit/>
          </a:bodyPr>
          <a:lstStyle/>
          <a:p>
            <a:pPr marL="240665" marR="5080">
              <a:lnSpc>
                <a:spcPts val="2180"/>
              </a:lnSpc>
              <a:spcBef>
                <a:spcPts val="250"/>
              </a:spcBef>
              <a:tabLst>
                <a:tab pos="4671060" algn="l"/>
                <a:tab pos="7680959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aplicar</a:t>
            </a:r>
            <a:r>
              <a:rPr spc="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	valores</a:t>
            </a:r>
            <a:r>
              <a:rPr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superen	las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tensiones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 a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registrando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corriente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fuga.</a:t>
            </a:r>
          </a:p>
          <a:p>
            <a:pPr marL="227965">
              <a:lnSpc>
                <a:spcPct val="100000"/>
              </a:lnSpc>
              <a:spcBef>
                <a:spcPts val="10"/>
              </a:spcBef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665" marR="10160">
              <a:lnSpc>
                <a:spcPts val="2180"/>
              </a:lnSpc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procedimiento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expuesto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sección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5.4.5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documento para pruebas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 Pot</a:t>
            </a:r>
            <a:r>
              <a:rPr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DC.</a:t>
            </a:r>
          </a:p>
          <a:p>
            <a:pPr marL="227965">
              <a:lnSpc>
                <a:spcPct val="100000"/>
              </a:lnSpc>
              <a:spcBef>
                <a:spcPts val="5"/>
              </a:spcBef>
            </a:pPr>
            <a:endParaRPr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665" marR="5715">
              <a:lnSpc>
                <a:spcPts val="2180"/>
              </a:lnSpc>
              <a:tabLst>
                <a:tab pos="819785" algn="l"/>
                <a:tab pos="2188210" algn="l"/>
                <a:tab pos="3047365" algn="l"/>
                <a:tab pos="4561205" algn="l"/>
                <a:tab pos="5139690" algn="l"/>
                <a:tab pos="5637530" algn="l"/>
                <a:tab pos="6629400" algn="l"/>
                <a:tab pos="7734300" algn="l"/>
                <a:tab pos="8164830" algn="l"/>
                <a:tab pos="9117965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iniciales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 respecto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otros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 iguales.</a:t>
            </a: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875955"/>
            <a:ext cx="208914" cy="19439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0784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068322" y="5511749"/>
            <a:ext cx="359473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Pruebas</a:t>
            </a:r>
            <a:r>
              <a:rPr sz="1900" b="1" dirty="0">
                <a:latin typeface="Arial"/>
                <a:cs typeface="Arial"/>
              </a:rPr>
              <a:t> de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Potencia.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095957"/>
            <a:ext cx="208914" cy="19498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35227" y="6038799"/>
            <a:ext cx="905065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46405" algn="l"/>
                <a:tab pos="1657350" algn="l"/>
                <a:tab pos="2091055" algn="l"/>
                <a:tab pos="2578735" algn="l"/>
                <a:tab pos="3735704" algn="l"/>
                <a:tab pos="5213350" algn="l"/>
                <a:tab pos="5633720" algn="l"/>
                <a:tab pos="6683375" algn="l"/>
                <a:tab pos="7117715" algn="l"/>
                <a:tab pos="7478395" algn="l"/>
                <a:tab pos="875728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	medici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rdidas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dieléc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tecci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 pararrayos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defectuosos, contaminados 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deteriorados.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231</a:t>
            </a:fld>
            <a:endParaRPr dirty="0"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9385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tabla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28,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cuales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son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las</a:t>
            </a:r>
            <a:r>
              <a:rPr sz="1900" b="1" spc="2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tensiones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9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los</a:t>
            </a:r>
            <a:r>
              <a:rPr sz="1900" b="1" spc="24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diferentes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valores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tensión </a:t>
            </a:r>
            <a:r>
              <a:rPr sz="1900" b="1" spc="-5" dirty="0">
                <a:latin typeface="Arial"/>
                <a:cs typeface="Arial"/>
              </a:rPr>
              <a:t>nominal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0415" y="2143990"/>
            <a:ext cx="7423089" cy="420356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232</a:t>
            </a:fld>
            <a:endParaRPr dirty="0"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311086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Procedimiento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45410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395730"/>
            <a:ext cx="9050655" cy="201465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825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Algunos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arreglos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varias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columnas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poder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manejar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 de tensión requerido y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manejo de energía de descarga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necesaria.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unidad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doble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desconectar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contadores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conexiones.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1644" y="4031583"/>
            <a:ext cx="6097615" cy="256520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233</a:t>
            </a:fld>
            <a:endParaRPr dirty="0"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621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66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cómo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debe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efectuarse</a:t>
            </a:r>
            <a:r>
              <a:rPr sz="1900" b="1" spc="204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2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</a:t>
            </a:r>
            <a:r>
              <a:rPr sz="1900" b="1" spc="20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</a:t>
            </a:r>
            <a:r>
              <a:rPr sz="1900" b="1" spc="2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pararrayos</a:t>
            </a:r>
            <a:r>
              <a:rPr sz="1900" b="1" spc="2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</a:t>
            </a:r>
            <a:r>
              <a:rPr sz="1900" b="1" spc="-5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dos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unidades.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5364" y="1702332"/>
            <a:ext cx="6661938" cy="481470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234</a:t>
            </a:fld>
            <a:endParaRPr dirty="0"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8944" y="1178403"/>
            <a:ext cx="7738990" cy="506647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235</a:t>
            </a:fld>
            <a:endParaRPr dirty="0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289550"/>
            <a:chOff x="789431" y="1124085"/>
            <a:chExt cx="9114790" cy="52895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64113" y="1147572"/>
              <a:ext cx="6964352" cy="526553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236</a:t>
            </a:fld>
            <a:endParaRPr dirty="0"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8322" y="1147826"/>
            <a:ext cx="270891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Análisis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49385" cy="517192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98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nada,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nuevos</a:t>
            </a:r>
            <a:r>
              <a:rPr sz="1900" b="1" spc="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anteriores,</a:t>
            </a:r>
            <a:r>
              <a:rPr sz="1900" b="1"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mantenimiento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predictivo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fundamental.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Zinc: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encima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esperados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polvo,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exterior 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interior 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inferiores</a:t>
            </a:r>
            <a:r>
              <a:rPr sz="1900" b="1" spc="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esperados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2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</a:t>
            </a:r>
            <a:r>
              <a:rPr sz="1900" b="1" spc="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problemas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conexiones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Carburo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Silicio: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encima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esperados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polvo,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exterior 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interior 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pararrayos.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  <a:tabLst>
                <a:tab pos="5772150" algn="l"/>
                <a:tab pos="7217409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inferiores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48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esperados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	indicios</a:t>
            </a:r>
            <a:r>
              <a:rPr sz="19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	problema</a:t>
            </a:r>
            <a:r>
              <a:rPr sz="1900" b="1" spc="4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4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interior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pararrayos.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237</a:t>
            </a:fld>
            <a:endParaRPr dirty="0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425194"/>
            <a:ext cx="5761990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Aisladores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y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Condensadores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741" y="2053082"/>
            <a:ext cx="253492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Aisladores.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79500" y="2547202"/>
            <a:ext cx="9049385" cy="2293961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aisladores como el resto de los equipos de potencia de la subestación,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 deben ser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probados,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aislamiento en AC recomendada 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factor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utilizando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conductora elástica como collar caliente y colocando a tierra ambos extremos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68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74641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85580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238</a:t>
            </a:fld>
            <a:endParaRPr dirty="0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1962" y="1128637"/>
            <a:ext cx="7289475" cy="59847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239</a:t>
            </a:fld>
            <a:endParaRPr dirty="0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312610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Condensadores.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1454107"/>
            <a:ext cx="208915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395730"/>
            <a:ext cx="7603490" cy="1979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generalmente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poseen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11125">
              <a:lnSpc>
                <a:spcPts val="4370"/>
              </a:lnSpc>
              <a:spcBef>
                <a:spcPts val="4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requerimientos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equipo.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pueden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 pruebas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009055"/>
            <a:ext cx="208915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2563452"/>
            <a:ext cx="208915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55" y="3118442"/>
            <a:ext cx="208915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9561" y="3511862"/>
            <a:ext cx="5850583" cy="317580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240</a:t>
            </a:fld>
            <a:endParaRPr dirty="0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311150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Procedimiento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Pruebas.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227" y="1796542"/>
            <a:ext cx="9046845" cy="1147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ts val="2230"/>
              </a:lnSpc>
              <a:spcBef>
                <a:spcPts val="95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garantizar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esté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completamente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indent="-229235">
              <a:lnSpc>
                <a:spcPts val="2185"/>
              </a:lnSpc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debe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hacerse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080" indent="-229235">
              <a:lnSpc>
                <a:spcPts val="2180"/>
              </a:lnSpc>
              <a:spcBef>
                <a:spcPts val="110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exceder</a:t>
            </a:r>
            <a:r>
              <a:rPr sz="1900" b="1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sz="1900" b="1"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</a:t>
            </a:r>
            <a:r>
              <a:rPr sz="1900" b="1"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67482" y="3213227"/>
            <a:ext cx="138049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Resultados.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796622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35227" y="3738499"/>
            <a:ext cx="9050655" cy="114871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es efectiva para detectar problemas en el aislamiento asociado a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bushings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aislamiento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 del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condensador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tierra,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0,5%.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630335"/>
            <a:ext cx="208914" cy="19439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241</a:t>
            </a:fld>
            <a:endParaRPr dirty="0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5525770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Cables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y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Copas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Terminales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50655" cy="1168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primera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factor de potencia de aislamiento y una 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 para cables de múltiples capas o del tipo XLPE, Hi-Pot AC con baja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frecuencia,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VLF.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359575"/>
            <a:ext cx="208914" cy="1943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8741" y="3717671"/>
            <a:ext cx="3405504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 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Factor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Potencia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30081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35227" y="4243197"/>
            <a:ext cx="9050655" cy="201465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473709" algn="l"/>
                <a:tab pos="1457325" algn="l"/>
                <a:tab pos="1918970" algn="l"/>
                <a:tab pos="2768600" algn="l"/>
                <a:tab pos="3229610" algn="l"/>
                <a:tab pos="4402455" algn="l"/>
                <a:tab pos="5293360" algn="l"/>
                <a:tab pos="5835650" algn="l"/>
                <a:tab pos="6377305" algn="l"/>
                <a:tab pos="6838950" algn="l"/>
                <a:tab pos="796417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	pru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tectar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 aislamiento.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0160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Debido</a:t>
            </a:r>
            <a:r>
              <a:rPr sz="1900" b="1" spc="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</a:t>
            </a:r>
            <a:r>
              <a:rPr sz="1900" b="1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cable,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3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posible para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longitudes cortas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conductores.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Inductor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resonante,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134567"/>
            <a:ext cx="208914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6641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242</a:t>
            </a:fld>
            <a:endParaRPr dirty="0"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8750" cy="173509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collar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pudiera servir para realizar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copas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terminales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colocando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collar</a:t>
            </a:r>
            <a:r>
              <a:rPr sz="1900" b="1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caliente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exterior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copa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cable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cable.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89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sistemas de AT, las copas cuentan con un tap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el cual permite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UST, energizando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el tap.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18741" y="3089783"/>
            <a:ext cx="331216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Modo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 Prueba.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03502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prueba de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cables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procede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siguiente</a:t>
            </a:r>
            <a:r>
              <a:rPr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manera:</a:t>
            </a:r>
          </a:p>
          <a:p>
            <a:pPr marL="227965">
              <a:lnSpc>
                <a:spcPct val="100000"/>
              </a:lnSpc>
              <a:spcBef>
                <a:spcPts val="45"/>
              </a:spcBef>
            </a:pPr>
            <a:endParaRPr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265" marR="5080" indent="-229235">
              <a:lnSpc>
                <a:spcPts val="2200"/>
              </a:lnSpc>
              <a:buFont typeface="Wingdings"/>
              <a:buChar char=""/>
              <a:tabLst>
                <a:tab pos="470534" algn="l"/>
                <a:tab pos="904240" algn="l"/>
                <a:tab pos="1727835" algn="l"/>
                <a:tab pos="2498725" algn="l"/>
                <a:tab pos="3067050" algn="l"/>
                <a:tab pos="4897120" algn="l"/>
                <a:tab pos="5384800" algn="l"/>
                <a:tab pos="6369050" algn="l"/>
                <a:tab pos="7647940" algn="l"/>
                <a:tab pos="7993380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clar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mente  identificado.</a:t>
            </a:r>
          </a:p>
          <a:p>
            <a:pPr marL="469265" indent="-229235">
              <a:lnSpc>
                <a:spcPts val="2070"/>
              </a:lnSpc>
              <a:buFont typeface="Wingdings"/>
              <a:buChar char=""/>
              <a:tabLst>
                <a:tab pos="470534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pc="4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conectar</a:t>
            </a:r>
            <a:r>
              <a:rPr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pc="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pantalla</a:t>
            </a:r>
            <a:r>
              <a:rPr spc="4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puesta</a:t>
            </a:r>
            <a:r>
              <a:rPr spc="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pc="4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4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</a:p>
          <a:p>
            <a:pPr marL="469265">
              <a:lnSpc>
                <a:spcPts val="2185"/>
              </a:lnSpc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subestación.</a:t>
            </a:r>
          </a:p>
          <a:p>
            <a:pPr marL="469265" marR="5715" indent="-229235">
              <a:lnSpc>
                <a:spcPts val="2190"/>
              </a:lnSpc>
              <a:spcBef>
                <a:spcPts val="100"/>
              </a:spcBef>
              <a:buFont typeface="Wingdings"/>
              <a:buChar char=""/>
              <a:tabLst>
                <a:tab pos="470534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</a:t>
            </a:r>
            <a:r>
              <a:rPr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centro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cable,</a:t>
            </a:r>
            <a:r>
              <a:rPr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estar </a:t>
            </a:r>
            <a:r>
              <a:rPr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conectado a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pantalla.</a:t>
            </a:r>
          </a:p>
          <a:p>
            <a:pPr marL="469265" indent="-229235">
              <a:lnSpc>
                <a:spcPts val="2075"/>
              </a:lnSpc>
              <a:buFont typeface="Wingdings"/>
              <a:buChar char=""/>
              <a:tabLst>
                <a:tab pos="470534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 de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prueba: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r>
              <a:rPr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</a:p>
          <a:p>
            <a:pPr marL="469265" marR="6350" indent="-229235">
              <a:lnSpc>
                <a:spcPts val="2180"/>
              </a:lnSpc>
              <a:spcBef>
                <a:spcPts val="105"/>
              </a:spcBef>
              <a:buFont typeface="Wingdings"/>
              <a:buChar char=""/>
              <a:tabLst>
                <a:tab pos="470534" algn="l"/>
              </a:tabLst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monofásicos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kV,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trifásicos </a:t>
            </a:r>
            <a:r>
              <a:rPr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probar las tres</a:t>
            </a:r>
            <a:r>
              <a:rPr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fases</a:t>
            </a:r>
            <a:r>
              <a:rPr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simultáneamente a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243</a:t>
            </a:fld>
            <a:endParaRPr dirty="0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5227" y="1395730"/>
            <a:ext cx="9050020" cy="3730637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41300" marR="5080" indent="-229235" algn="just">
              <a:lnSpc>
                <a:spcPct val="95800"/>
              </a:lnSpc>
              <a:spcBef>
                <a:spcPts val="190"/>
              </a:spcBef>
              <a:buFont typeface="Wingdings"/>
              <a:buChar char=""/>
              <a:tabLst>
                <a:tab pos="24193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se encuentran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altos de factor de potencia, se debe efectuar otro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 de prueba, por ejemplo, la 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Tip-Up.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dicha prueba se mide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de potencia en dos niveles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el factor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cambia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sospecha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la humedad pudiera ser la causante del problema.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al incrementar la tensión el factor de potencia aumenta, implica que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carbonización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ionización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tip – up se debe hacer a 2 kV y 8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 para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kV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 de 25 kV o de mayor tensión, se debe probar iniciando la prueba a 2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subir la 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hasta 10 kV.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adicionales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fases,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18755"/>
            <a:ext cx="208914" cy="1943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52814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244</a:t>
            </a:fld>
            <a:endParaRPr dirty="0"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18741" y="1147826"/>
            <a:ext cx="137985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lt</a:t>
            </a:r>
            <a:r>
              <a:rPr sz="1900" b="1" dirty="0">
                <a:latin typeface="Arial"/>
                <a:cs typeface="Arial"/>
              </a:rPr>
              <a:t>a</a:t>
            </a:r>
            <a:r>
              <a:rPr sz="1900" b="1" spc="-5" dirty="0">
                <a:latin typeface="Arial"/>
                <a:cs typeface="Arial"/>
              </a:rPr>
              <a:t>d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s.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50020" cy="114744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común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las pruebas de mantenimiento predictivo,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 en la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de factor de potencia de aislamiento, el resultado obtenido debe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comparado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previos,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datos del fabricante 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obtenido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prueba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741" y="3367151"/>
            <a:ext cx="1408430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-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VLF.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5227" y="3892677"/>
            <a:ext cx="9050020" cy="2304733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ct val="96100"/>
              </a:lnSpc>
              <a:spcBef>
                <a:spcPts val="18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Desde finales de la década de los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han presentado la ocurrencia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algunas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fallas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múltiples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capas</a:t>
            </a:r>
            <a:r>
              <a:rPr sz="1900" b="1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XLPE,</a:t>
            </a:r>
            <a:r>
              <a:rPr sz="1900" b="1" spc="4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realizadas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fallas han sido detectadas solo en cables que previamente han estado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servicio.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52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0276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260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recomienda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893392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245</a:t>
            </a:fld>
            <a:endParaRPr dirty="0"/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020" cy="25917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problema consiste en que los cables del tipo XLPE en servicio, que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encuentran directamente enterrados o en tuberías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permiten el ingreso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agua,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retienen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humedad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denominado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arborización.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016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agua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altamente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polarizable,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contribuyendo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disminución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aparición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VLF es una prueba de Hi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 a baja frecuencia, 0,1 Hz 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menor,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polariza.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967482" y="4199509"/>
            <a:ext cx="426529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Por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qué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probar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con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baja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Frecuencia?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4726304"/>
            <a:ext cx="9049385" cy="1452962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kilómetros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posee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capacitancia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alrededor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microfaradio, esto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reactancia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2650 Ohmios.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prueba a 3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Vn a 60 Hz.; 54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kiloVolt,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 requerir de una corriente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amperes 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1060 kVA.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615897"/>
            <a:ext cx="208914" cy="19498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246</a:t>
            </a:fld>
            <a:endParaRPr dirty="0"/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77900" y="1118362"/>
            <a:ext cx="9004300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se efectúa la prueba 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Hz,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reactancia capacitivaes de 1,6 Megaohmios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requiera de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miliamperios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54kV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kVA,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razonable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portátil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67482" y="2257374"/>
            <a:ext cx="4183379" cy="27813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Conexión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 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Resultados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2840947"/>
            <a:ext cx="208915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4132" y="2782950"/>
            <a:ext cx="8820785" cy="370999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conecta el equipo entre la parte que se energiza del cable y la pantalla,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esta última conectada 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13765">
              <a:lnSpc>
                <a:spcPts val="4370"/>
              </a:lnSpc>
              <a:spcBef>
                <a:spcPts val="4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tensión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mismo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mantenido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15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minutos.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  <a:spcBef>
                <a:spcPts val="176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soporta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indicado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perfecto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estado.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caso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contrario, el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 está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dañado.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ts val="218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recomienda ampliamente que la forma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asociada al equipo VLF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 senosoidal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solo este tipo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permitiría la adición de un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sirva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diagnóstico.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3672797"/>
            <a:ext cx="208915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227787"/>
            <a:ext cx="208915" cy="1949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4784047"/>
            <a:ext cx="208915" cy="19498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055" y="5615897"/>
            <a:ext cx="208915" cy="194987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247</a:t>
            </a:fld>
            <a:endParaRPr dirty="0"/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2762250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Arial"/>
                <a:cs typeface="Arial"/>
              </a:rPr>
              <a:t>Prueba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Baterías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804627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746250"/>
            <a:ext cx="9048750" cy="257980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Recomendada por la IEEE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1188 y IEEE Std 450 para baterías plomo ácido y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IEEE 1106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baterías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níquel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cadmio.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baterías en una subestación deben funcionar como respaldo en caso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presentarse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caída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parcial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sistema eléctrico.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que este respaldo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considerado como tal, el banco de baterías tiene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garantizar su confiabilidad, por lo que debe ser probado como parte del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predictivo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subestación.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63647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68962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068322" y="4550029"/>
            <a:ext cx="38233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 </a:t>
            </a:r>
            <a:r>
              <a:rPr sz="1900" b="1" dirty="0">
                <a:latin typeface="Arial"/>
                <a:cs typeface="Arial"/>
              </a:rPr>
              <a:t>de </a:t>
            </a:r>
            <a:r>
              <a:rPr sz="1900" b="1" spc="-5" dirty="0">
                <a:latin typeface="Arial"/>
                <a:cs typeface="Arial"/>
              </a:rPr>
              <a:t>Descarga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Batería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13456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35227" y="5076825"/>
            <a:ext cx="9049385" cy="114744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800"/>
              </a:lnSpc>
              <a:spcBef>
                <a:spcPts val="19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está avalada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normas indicadas a principio de este tema,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 se especifican, entre otras características, por su capacidad definida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amperios - hora, lo que implica que pueden entregar una cierta cantidad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amperios por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número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determinado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248</a:t>
            </a:fld>
            <a:endParaRPr dirty="0"/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290" cy="4569841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baterías tienen un promedio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útil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 llegar hasta 20 años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adecuado),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deteriorarse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pierden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almacenar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energía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una manera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saber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 es la capacidad del banco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baterías es realizar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descarga.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el cargador de baterías apagado, se conecta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de descarga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paralelo al banco de baterías, se fija un ajuste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indique hasta que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se desea que el banco descargue y luego se mide el tiempo que tarda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baterías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alcanzar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ajustado,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procedimiento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conocer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amperios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todo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celda,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baterías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deteriorada,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medida estará muypor debajo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nominal.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70 muestra un ejemplo de conexión 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prueba, y la figura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Torkel 840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249</a:t>
            </a:fld>
            <a:endParaRPr dirty="0"/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1468" y="1212719"/>
            <a:ext cx="6511231" cy="494962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250</a:t>
            </a:fld>
            <a:endParaRPr dirty="0"/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462270"/>
            <a:chOff x="789431" y="1124085"/>
            <a:chExt cx="9114790" cy="546227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94005" y="1147572"/>
              <a:ext cx="5883423" cy="543859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251</a:t>
            </a:fld>
            <a:endParaRPr dirty="0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7901" y="1147826"/>
            <a:ext cx="5296535" cy="2774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sz="1900" b="1" spc="-5" dirty="0">
                <a:latin typeface="Arial"/>
                <a:cs typeface="Arial"/>
              </a:rPr>
              <a:t>Prueba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Medición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Impedancia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batería.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1731602"/>
            <a:ext cx="208914" cy="19498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673098"/>
            <a:ext cx="9050020" cy="4878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avalada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1188,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plomo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ácido.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descarga de baterías es una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requiere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mucho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esfuerzo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razón por la cual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ejecución en forma periódica es muy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complicada.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utilizar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rápido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práctico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garantice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confiabilidad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banco.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ct val="961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Haciendo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énfasis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reactancia,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método correcto para efectuar una prueba óhmica consiste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batería.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 de impedancia es capaz de determinar el estado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salud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cada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 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banco,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requerir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frecuente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06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impedancia es la relación entre la tensión en los bornes de la batería y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 por esta.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338995"/>
            <a:ext cx="208914" cy="19439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252</a:t>
            </a:fld>
            <a:endParaRPr dirty="0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287386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método de medición consiste en inyectar una corriente AC en una cadena 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 del banco de baterías que se está midiendo (Un banco puede tener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varias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series en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paralelo)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mide la caída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 entre cada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batería 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conoce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impedancia.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 hacer con el banco y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cargador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baterías en servicio, sin estresar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siempre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cargador no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esté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ecualizando.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relación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salud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observar en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253</a:t>
            </a:fld>
            <a:endParaRPr dirty="0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1738" y="1375727"/>
            <a:ext cx="8087053" cy="524757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254</a:t>
            </a:fld>
            <a:endParaRPr dirty="0"/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655" cy="542789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esta figura, la gráfica superior muestra la tensión de cada celda luego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baterías,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gráfica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antes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efectuar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Aunque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perfecta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correspondencia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gráficas,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 que una celda o batería débil (con una tensión baja luego de la prueba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descarga)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impedancia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esquema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 predictivo, requiere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últimos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medidos con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obtenidos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 anteriores.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obtenidos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analizados por tres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métodos,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primero consiste en comparar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de las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 de la serie o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cadena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baterías bajo prueba, con el promedio de las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medidas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serie 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cadena.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952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celda débil, puede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identificada con facilidad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la desviación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 celda respecto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promedio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 notoria.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78404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255</a:t>
            </a:fld>
            <a:endParaRPr dirty="0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247650"/>
            <a:chOff x="789431" y="1124085"/>
            <a:chExt cx="9114790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8054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4132" y="1118362"/>
            <a:ext cx="64338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figura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73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muestra </a:t>
            </a:r>
            <a:r>
              <a:rPr sz="1900" b="1" dirty="0">
                <a:latin typeface="Arial"/>
                <a:cs typeface="Arial"/>
              </a:rPr>
              <a:t>como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realiza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esta</a:t>
            </a:r>
            <a:r>
              <a:rPr sz="1900" b="1" spc="-5" dirty="0">
                <a:latin typeface="Arial"/>
                <a:cs typeface="Arial"/>
              </a:rPr>
              <a:t> comparación.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4330" y="1542554"/>
            <a:ext cx="7416704" cy="510661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256</a:t>
            </a:fld>
            <a:endParaRPr dirty="0"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49385" cy="373050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debilidad que posee este método reside en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hecho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tener un banco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baterías con muchas celdas o baterías débiles,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el promedio resultaría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inconveniente para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comparación.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segundo método, permite comparar los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medidos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obtenidos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mediciones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anteriores,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promedio que se obtenga en la nueva medición respecto al promedio que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obtuvo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mediciones anteriores.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ts val="219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tercer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monitorear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tendencia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largo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plazo,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 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 parte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065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figura 74 muestra el significado de cada una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tendencias que sigue 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celda,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tiempo.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285957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67279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506552"/>
            <a:ext cx="208914" cy="1949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257</a:t>
            </a:fld>
            <a:endParaRPr dirty="0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9431" y="1124085"/>
            <a:ext cx="9114790" cy="5217795"/>
            <a:chOff x="789431" y="1124085"/>
            <a:chExt cx="9114790" cy="5217795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83244" y="1147678"/>
              <a:ext cx="8175466" cy="519376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258</a:t>
            </a:fld>
            <a:endParaRPr dirty="0"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563452"/>
            <a:ext cx="208914" cy="1949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118442"/>
            <a:ext cx="208914" cy="1949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950292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635" y="4784047"/>
            <a:ext cx="208915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635" y="5061542"/>
            <a:ext cx="208915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635" y="5338995"/>
            <a:ext cx="208915" cy="19439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45573" y="1153390"/>
            <a:ext cx="9039674" cy="458202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715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primera curva que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asciende,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corresponde al comportamiento de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débil, la segunda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ascendiente corresponde a un comportamiento normal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celda y la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qué desciende corresponde al comportamiento anormal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Muchos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influenciar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determinada.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cargador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pueden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influenciar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 se efectúa una prueba de impedancia de baterías se deben considerar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siguiente.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marR="1283970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estén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totalmente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cargadas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Utilice 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realizar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laprueba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0" marR="6350">
              <a:lnSpc>
                <a:spcPts val="2190"/>
              </a:lnSpc>
              <a:tabLst>
                <a:tab pos="1775460" algn="l"/>
                <a:tab pos="2672715" algn="l"/>
                <a:tab pos="3140075" algn="l"/>
                <a:tab pos="4600575" algn="l"/>
                <a:tab pos="5014595" algn="l"/>
                <a:tab pos="5347970" algn="l"/>
                <a:tab pos="6245225" algn="l"/>
                <a:tab pos="7307580" algn="l"/>
                <a:tab pos="7964170" algn="l"/>
                <a:tab pos="837819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 siempre 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bornes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 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259</a:t>
            </a:fld>
            <a:endParaRPr dirty="0"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0559" y="1124085"/>
            <a:ext cx="9233535" cy="247650"/>
            <a:chOff x="670559" y="1124085"/>
            <a:chExt cx="9233535" cy="247650"/>
          </a:xfrm>
        </p:grpSpPr>
        <p:sp>
          <p:nvSpPr>
            <p:cNvPr id="4" name="object 4"/>
            <p:cNvSpPr/>
            <p:nvPr/>
          </p:nvSpPr>
          <p:spPr>
            <a:xfrm>
              <a:off x="789431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1176612"/>
              <a:ext cx="208915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86460" y="1118362"/>
            <a:ext cx="9097645" cy="28514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impedancia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encontrar: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Cortocircuitadas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Acido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Corrosión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bornes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Placas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Crecidas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185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Sedimentación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producir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corto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placas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195" indent="-229870">
              <a:lnSpc>
                <a:spcPts val="2230"/>
              </a:lnSpc>
              <a:buFont typeface="Wingdings"/>
              <a:buChar char=""/>
              <a:tabLst>
                <a:tab pos="29083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 o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 corroídas.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" marR="5080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Bite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2P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celdas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baterías.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4790" y="3980683"/>
            <a:ext cx="6576799" cy="273192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260</a:t>
            </a:fld>
            <a:endParaRPr dirty="0"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0020" cy="116057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efectúa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impedancia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batería utilizando el equipo Bite 2P, el equipo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inyecta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corriente de 10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Amperios AC y un voltímetro compuesto de dos puntas mide y almacena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 la impedancia.</a:t>
            </a:r>
            <a:endParaRPr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82566" y="2257044"/>
            <a:ext cx="5971330" cy="436415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261</a:t>
            </a:fld>
            <a:endParaRPr dirty="0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19327" y="1147826"/>
            <a:ext cx="9262110" cy="346249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25"/>
              </a:lnSpc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Evaluación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Integridad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4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Puesta a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24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2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327" y="1525778"/>
            <a:ext cx="2677160" cy="3505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10"/>
              </a:lnSpc>
            </a:pP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Subestación.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2311992"/>
            <a:ext cx="208914" cy="1949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35227" y="2254123"/>
            <a:ext cx="9049385" cy="399506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 algn="just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duda que a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el personal que realiza el mantenimiento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en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subestación consiste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saber si realmente todos los equipos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subestación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encuentran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conectados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Muchos métodos existen para efectuar esta medición pero una manera simple,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aunque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laboriosa,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realmente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continuidad entre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bajante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tierra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de potencia de la subestación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(Interruptores, Transformadores,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Seccionadores)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715" algn="just">
              <a:lnSpc>
                <a:spcPct val="961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preferiblemente,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verificará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r>
              <a:rPr sz="19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segmento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tierra cercano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este.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verificará 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caída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segmento.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3421337"/>
            <a:ext cx="208914" cy="1949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480817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455" y="5919427"/>
            <a:ext cx="208914" cy="1949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262</a:t>
            </a:fld>
            <a:endParaRPr dirty="0"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9455" y="1124085"/>
            <a:ext cx="9184640" cy="247650"/>
            <a:chOff x="719455" y="1124085"/>
            <a:chExt cx="9184640" cy="247650"/>
          </a:xfrm>
        </p:grpSpPr>
        <p:sp>
          <p:nvSpPr>
            <p:cNvPr id="4" name="object 4"/>
            <p:cNvSpPr/>
            <p:nvPr/>
          </p:nvSpPr>
          <p:spPr>
            <a:xfrm>
              <a:off x="789432" y="1128637"/>
              <a:ext cx="9114790" cy="0"/>
            </a:xfrm>
            <a:custGeom>
              <a:avLst/>
              <a:gdLst/>
              <a:ahLst/>
              <a:cxnLst/>
              <a:rect l="l" t="t" r="r" b="b"/>
              <a:pathLst>
                <a:path w="9114790">
                  <a:moveTo>
                    <a:pt x="0" y="0"/>
                  </a:moveTo>
                  <a:lnTo>
                    <a:pt x="8689811" y="0"/>
                  </a:lnTo>
                </a:path>
                <a:path w="9114790">
                  <a:moveTo>
                    <a:pt x="8697214" y="0"/>
                  </a:moveTo>
                  <a:lnTo>
                    <a:pt x="9114339" y="0"/>
                  </a:lnTo>
                </a:path>
              </a:pathLst>
            </a:custGeom>
            <a:ln w="9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55" y="1176612"/>
              <a:ext cx="208914" cy="19498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35227" y="1118362"/>
            <a:ext cx="9051925" cy="5726311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350">
              <a:lnSpc>
                <a:spcPts val="2180"/>
              </a:lnSpc>
              <a:spcBef>
                <a:spcPts val="25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inyección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alta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 DC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multímetro,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procede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prueba.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958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Primero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deberá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 el nivel de la corriente que es capaz de inyectar 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sí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comprobará el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corriente, inyectada por el equipo, cuando este se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conecta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el equipo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tierra.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255">
              <a:lnSpc>
                <a:spcPts val="2180"/>
              </a:lnSpc>
              <a:tabLst>
                <a:tab pos="607060" algn="l"/>
                <a:tab pos="1884045" algn="l"/>
                <a:tab pos="2880995" algn="l"/>
                <a:tab pos="3300095" algn="l"/>
                <a:tab pos="3639820" algn="l"/>
                <a:tab pos="4810760" algn="l"/>
                <a:tab pos="5820410" algn="l"/>
                <a:tab pos="6748780" algn="l"/>
                <a:tab pos="7182484" algn="l"/>
                <a:tab pos="8413750" algn="l"/>
                <a:tab pos="883412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	diferencia	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 conexión a la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>
              <a:lnSpc>
                <a:spcPts val="22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9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sz="19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medir</a:t>
            </a:r>
            <a:r>
              <a:rPr sz="19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caída</a:t>
            </a:r>
            <a:r>
              <a:rPr sz="1900" b="1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</a:t>
            </a:r>
            <a:r>
              <a:rPr sz="19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ambas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conexiones</a:t>
            </a:r>
            <a:r>
              <a:rPr sz="1900" b="1" spc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inyector de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corriente,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 deberá ser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los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miliVolt.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350" algn="just">
              <a:lnSpc>
                <a:spcPct val="9590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caída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tensión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podrá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variar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haga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sz="19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equipos de la subestación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el trayecto entre la puesta a tierra del equipo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malla de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siempre tendrá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>
              <a:lnSpc>
                <a:spcPts val="218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notar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valores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deberán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estar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miliVolt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pequeñas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diferencias entre las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mediciones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importancia.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2009055"/>
            <a:ext cx="208914" cy="1943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3395895"/>
            <a:ext cx="208914" cy="1943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4227787"/>
            <a:ext cx="208914" cy="19498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5061542"/>
            <a:ext cx="208914" cy="1949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55" y="6170887"/>
            <a:ext cx="208914" cy="19498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263</a:t>
            </a:fld>
            <a:endParaRPr dirty="0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627" y="1118362"/>
            <a:ext cx="9276715" cy="14407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Cualquier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variación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notable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deberá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analizada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cuidado.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230"/>
              </a:lnSpc>
              <a:spcBef>
                <a:spcPts val="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Bibliografía: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1860" marR="5080" indent="-672465">
              <a:lnSpc>
                <a:spcPts val="2190"/>
              </a:lnSpc>
              <a:spcBef>
                <a:spcPts val="100"/>
              </a:spcBef>
              <a:tabLst>
                <a:tab pos="911860" algn="l"/>
                <a:tab pos="1510030" algn="l"/>
                <a:tab pos="2792730" algn="l"/>
                <a:tab pos="3255645" algn="l"/>
                <a:tab pos="4912995" algn="l"/>
                <a:tab pos="5429885" algn="l"/>
                <a:tab pos="6537959" algn="l"/>
                <a:tab pos="7200265" algn="l"/>
                <a:tab pos="852678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	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-Volta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sting;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 Instruments.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264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955964" y="2514600"/>
            <a:ext cx="9027124" cy="8784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5080" indent="-672465">
              <a:lnSpc>
                <a:spcPts val="2180"/>
              </a:lnSpc>
              <a:spcBef>
                <a:spcPts val="250"/>
              </a:spcBef>
              <a:buAutoNum type="arabicParenR" startAt="2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Vale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Prevenir;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Guía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Completa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Eléctrico;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Staff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57200">
              <a:lnSpc>
                <a:spcPts val="2180"/>
              </a:lnSpc>
              <a:spcBef>
                <a:spcPts val="10"/>
              </a:spcBef>
              <a:buAutoNum type="arabicParenR" startAt="2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Electrical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Maintenance;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A.S.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GIL,</a:t>
            </a:r>
            <a:r>
              <a:rPr sz="1900" b="1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Prentice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Hall.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041" y="3337687"/>
            <a:ext cx="8372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79805" algn="l"/>
                <a:tab pos="1803400" algn="l"/>
                <a:tab pos="3844925" algn="l"/>
                <a:tab pos="5094605" algn="l"/>
                <a:tab pos="5727700" algn="l"/>
                <a:tab pos="7112000" algn="l"/>
              </a:tabLst>
            </a:pPr>
            <a:r>
              <a:rPr sz="1900" b="1" spc="-5" dirty="0">
                <a:latin typeface="Arial"/>
                <a:cs typeface="Arial"/>
              </a:rPr>
              <a:t>NFPA	</a:t>
            </a:r>
            <a:r>
              <a:rPr sz="1900" b="1" dirty="0">
                <a:latin typeface="Arial"/>
                <a:cs typeface="Arial"/>
              </a:rPr>
              <a:t>70B,	</a:t>
            </a:r>
            <a:r>
              <a:rPr sz="1900" b="1" spc="-5" dirty="0">
                <a:latin typeface="Arial"/>
                <a:cs typeface="Arial"/>
              </a:rPr>
              <a:t>Recommended	Practice	for	Electrical	Equipment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3703" y="3615055"/>
            <a:ext cx="9050655" cy="31284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4530">
              <a:lnSpc>
                <a:spcPts val="2235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1998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Edition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6985" indent="-672465">
              <a:lnSpc>
                <a:spcPts val="2180"/>
              </a:lnSpc>
              <a:spcBef>
                <a:spcPts val="110"/>
              </a:spcBef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900" b="1" spc="2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Insulation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kV;</a:t>
            </a:r>
            <a:r>
              <a:rPr sz="1900" b="1" spc="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Jones,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Jeffrey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Jowett,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S. Graeme Thomson; David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Danner.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09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Lindley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Higgins,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Graw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Hill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18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Topics,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Parsons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Peebles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LTD,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EDINBURGH.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18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Teoría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Procedimientos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Pruebas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Doble,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Instrucción.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>
              <a:lnSpc>
                <a:spcPts val="2190"/>
              </a:lnSpc>
              <a:spcBef>
                <a:spcPts val="100"/>
              </a:spcBef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</a:t>
            </a:r>
            <a:r>
              <a:rPr sz="1900" b="1"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Acceptance</a:t>
            </a:r>
            <a:r>
              <a:rPr sz="19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Testing,Headquarters,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ARMY, November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1998.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075"/>
              </a:lnSpc>
              <a:buAutoNum type="arabicParenR" startAt="5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Técnicas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Medición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Aislamiento</a:t>
            </a:r>
            <a:r>
              <a:rPr sz="1900" b="1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Eléctrico,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Simón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8255">
              <a:lnSpc>
                <a:spcPts val="2180"/>
              </a:lnSpc>
              <a:spcBef>
                <a:spcPts val="105"/>
              </a:spcBef>
              <a:tabLst>
                <a:tab pos="1706245" algn="l"/>
                <a:tab pos="2502535" algn="l"/>
                <a:tab pos="3457575" algn="l"/>
                <a:tab pos="4159250" algn="l"/>
                <a:tab pos="4475480" algn="l"/>
                <a:tab pos="5859145" algn="l"/>
                <a:tab pos="7056120" algn="l"/>
                <a:tab pos="7502525" algn="l"/>
                <a:tab pos="826960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ríguez,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Elizabeth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 Martínez, Oscar Cabrita,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1999.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8314690" cy="8842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4530" indent="-672465">
              <a:lnSpc>
                <a:spcPts val="2230"/>
              </a:lnSpc>
              <a:spcBef>
                <a:spcPts val="95"/>
              </a:spcBef>
              <a:buAutoNum type="arabicParenR" startAt="11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sz="19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Frecuency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HIPOTS,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Michael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Peschel,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Voltage.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230"/>
              </a:lnSpc>
              <a:spcBef>
                <a:spcPts val="95"/>
              </a:spcBef>
              <a:buAutoNum type="arabicParenR" startAt="11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Multiamp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Notes, Transformer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Ohmeter,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1992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900" b="1" spc="-50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230"/>
              </a:lnSpc>
              <a:spcBef>
                <a:spcPts val="95"/>
              </a:spcBef>
              <a:buAutoNum type="arabicParenR" startAt="11"/>
              <a:tabLst>
                <a:tab pos="684530" algn="l"/>
                <a:tab pos="685165" algn="l"/>
              </a:tabLst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265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606041" y="1647825"/>
            <a:ext cx="83807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43635" algn="l"/>
                <a:tab pos="1632585" algn="l"/>
                <a:tab pos="3059430" algn="l"/>
                <a:tab pos="3400425" algn="l"/>
                <a:tab pos="3808729" algn="l"/>
                <a:tab pos="5289550" algn="l"/>
                <a:tab pos="5778500" algn="l"/>
                <a:tab pos="6184900" algn="l"/>
                <a:tab pos="7724775" algn="l"/>
              </a:tabLst>
            </a:pPr>
            <a:r>
              <a:rPr sz="1900" b="1" spc="-5" dirty="0" err="1">
                <a:latin typeface="Arial"/>
                <a:cs typeface="Arial"/>
              </a:rPr>
              <a:t>Análisis</a:t>
            </a:r>
            <a:r>
              <a:rPr sz="1900" b="1" spc="-5" dirty="0">
                <a:latin typeface="Arial"/>
                <a:cs typeface="Arial"/>
              </a:rPr>
              <a:t>	de	Res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sta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la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Frec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de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l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Impe</a:t>
            </a:r>
            <a:r>
              <a:rPr sz="1900" b="1" dirty="0">
                <a:latin typeface="Arial"/>
                <a:cs typeface="Arial"/>
              </a:rPr>
              <a:t>d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cia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mo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3703" y="1952625"/>
            <a:ext cx="9051290" cy="312136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84530" marR="5080" algn="just">
              <a:lnSpc>
                <a:spcPts val="2190"/>
              </a:lnSpc>
              <a:spcBef>
                <a:spcPts val="240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Herramienta de Diagnóstico de Transformadores; Librado Magallanes,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Ernesto López, Isal Gallardo.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075"/>
              </a:lnSpc>
              <a:spcBef>
                <a:spcPts val="5"/>
              </a:spcBef>
              <a:buAutoNum type="arabicParenR" startAt="14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Solid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Insulation</a:t>
            </a:r>
            <a:r>
              <a:rPr sz="1900" b="1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 Electrical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Equipment,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</a:t>
            </a:r>
            <a:r>
              <a:rPr sz="1900" b="1" spc="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Potencial,</a:t>
            </a:r>
            <a:r>
              <a:rPr sz="1900" b="1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algn="just">
              <a:lnSpc>
                <a:spcPts val="218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715" indent="-672465" algn="just">
              <a:lnSpc>
                <a:spcPts val="2180"/>
              </a:lnSpc>
              <a:spcBef>
                <a:spcPts val="105"/>
              </a:spcBef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 Instructions, Standards and Techniques, Maintenance of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Circuit Breakers, United States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the Interior, Bureau of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Reclamations,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2001.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090"/>
              </a:lnSpc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Insulation,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Cutler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Hammer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190"/>
              </a:lnSpc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Megger, Delta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 Instructions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Megger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2000.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190"/>
              </a:lnSpc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Zensol, Pruebas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Tiempo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Interruptores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190"/>
              </a:lnSpc>
              <a:buAutoNum type="arabicParenR" startAt="1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M2H Instructions Books, Doble Engineering.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3577" y="5371465"/>
            <a:ext cx="9052560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95095" algn="l"/>
                <a:tab pos="2713990" algn="l"/>
                <a:tab pos="3868420" algn="l"/>
                <a:tab pos="4690745" algn="l"/>
                <a:tab pos="5175885" algn="l"/>
                <a:tab pos="6692900" algn="l"/>
                <a:tab pos="7723505" algn="l"/>
              </a:tabLst>
            </a:pPr>
            <a:r>
              <a:rPr lang="en-US"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20)    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RA)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3703" y="6063615"/>
            <a:ext cx="9052560" cy="114681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84530" marR="5080">
              <a:lnSpc>
                <a:spcPts val="2190"/>
              </a:lnSpc>
              <a:spcBef>
                <a:spcPts val="240"/>
              </a:spcBef>
              <a:tabLst>
                <a:tab pos="1868170" algn="l"/>
                <a:tab pos="2422525" algn="l"/>
                <a:tab pos="3940175" algn="l"/>
                <a:tab pos="4575175" algn="l"/>
                <a:tab pos="6405245" algn="l"/>
                <a:tab pos="751014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sz="19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Starlogic Instrument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075"/>
              </a:lnSpc>
              <a:tabLst>
                <a:tab pos="684530" algn="l"/>
                <a:tab pos="1846580" algn="l"/>
                <a:tab pos="3272154" algn="l"/>
                <a:tab pos="4638040" algn="l"/>
                <a:tab pos="5836285" algn="l"/>
                <a:tab pos="6690359" algn="l"/>
                <a:tab pos="781812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21)	Win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Impulse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>
              <a:lnSpc>
                <a:spcPts val="2230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(IFRA)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Richard</a:t>
            </a:r>
            <a:r>
              <a:rPr sz="19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Breytenbach,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Starlogic.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9050655" cy="14243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5080" indent="-672465">
              <a:lnSpc>
                <a:spcPts val="2180"/>
              </a:lnSpc>
              <a:spcBef>
                <a:spcPts val="250"/>
              </a:spcBef>
              <a:buAutoNum type="arabicParenR" startAt="22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62-1995,</a:t>
            </a:r>
            <a:r>
              <a:rPr sz="1900" b="1" spc="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sz="1900" b="1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sz="1900" b="1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Apparatus”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>
              <a:lnSpc>
                <a:spcPts val="2180"/>
              </a:lnSpc>
              <a:spcBef>
                <a:spcPts val="10"/>
              </a:spcBef>
              <a:buAutoNum type="arabicParenR" startAt="22"/>
              <a:tabLst>
                <a:tab pos="684530" algn="l"/>
                <a:tab pos="685165" algn="l"/>
                <a:tab pos="1713864" algn="l"/>
                <a:tab pos="2312035" algn="l"/>
                <a:tab pos="3983990" algn="l"/>
                <a:tab pos="4382770" algn="l"/>
                <a:tab pos="5356225" algn="l"/>
                <a:tab pos="6242050" algn="l"/>
                <a:tab pos="7510780" algn="l"/>
                <a:tab pos="871347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1106,</a:t>
            </a:r>
            <a:r>
              <a:rPr sz="1900" b="1" spc="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“Recommended</a:t>
            </a:r>
            <a:r>
              <a:rPr sz="1900"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Practices</a:t>
            </a:r>
            <a:r>
              <a:rPr sz="1900" b="1" spc="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Installation,</a:t>
            </a:r>
            <a:r>
              <a:rPr sz="1900" b="1" spc="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Maintenance, </a:t>
            </a:r>
            <a:r>
              <a:rPr sz="1900" b="1" spc="-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Replacem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Nickel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dmium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atteries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>
              <a:lnSpc>
                <a:spcPts val="213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Stationary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Applications”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266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933703" y="2505582"/>
            <a:ext cx="9050655" cy="313547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5080" indent="-672465">
              <a:lnSpc>
                <a:spcPts val="2180"/>
              </a:lnSpc>
              <a:spcBef>
                <a:spcPts val="250"/>
              </a:spcBef>
              <a:buAutoNum type="arabicParenR" startAt="24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C57.106</a:t>
            </a:r>
            <a:r>
              <a:rPr sz="19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2002,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Acceptance</a:t>
            </a:r>
            <a:r>
              <a:rPr sz="1900" b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Insulating Oil in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6350" indent="-672465">
              <a:lnSpc>
                <a:spcPts val="2180"/>
              </a:lnSpc>
              <a:spcBef>
                <a:spcPts val="10"/>
              </a:spcBef>
              <a:buAutoNum type="arabicParenR" startAt="24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C57.104</a:t>
            </a:r>
            <a:r>
              <a:rPr sz="1900" b="1"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2008,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sz="1900" b="1" spc="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900" b="1" spc="2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</a:t>
            </a:r>
            <a:r>
              <a:rPr sz="1900" b="1" spc="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Gases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Generated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Immersed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Transformers”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>
              <a:lnSpc>
                <a:spcPts val="2085"/>
              </a:lnSpc>
              <a:buAutoNum type="arabicParenR" startAt="24"/>
              <a:tabLst>
                <a:tab pos="684530" algn="l"/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Battery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 algn="just">
              <a:lnSpc>
                <a:spcPts val="2180"/>
              </a:lnSpc>
              <a:spcBef>
                <a:spcPts val="105"/>
              </a:spcBef>
              <a:buAutoNum type="arabicParenR" startAt="24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Guide to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 Testing, Peter E. Langan,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Jeffrey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 Jowett,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Graeme Thomson,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Jones.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Publicación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715" indent="-672465" algn="just">
              <a:lnSpc>
                <a:spcPts val="2180"/>
              </a:lnSpc>
              <a:spcBef>
                <a:spcPts val="20"/>
              </a:spcBef>
              <a:buAutoNum type="arabicParenR" startAt="24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Curso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Transformadores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Eléctricos,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Caracas</a:t>
            </a:r>
            <a:r>
              <a:rPr sz="19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9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sz="19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Julio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2009,</a:t>
            </a:r>
            <a:r>
              <a:rPr sz="19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Facilitadores:</a:t>
            </a:r>
            <a:r>
              <a:rPr sz="19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sz="19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Guillermo</a:t>
            </a:r>
            <a:r>
              <a:rPr sz="19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Aponte,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Profesor Ariel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Lichtig.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Ingeniero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Rodrigo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Rey.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715" indent="-672465" algn="just">
              <a:lnSpc>
                <a:spcPts val="2180"/>
              </a:lnSpc>
              <a:spcBef>
                <a:spcPts val="20"/>
              </a:spcBef>
              <a:buAutoNum type="arabicParenR" startAt="24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 4000, Reference Manual Application Guide, Megger.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041" y="5558790"/>
            <a:ext cx="83788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26540" algn="l"/>
                <a:tab pos="3054350" algn="l"/>
                <a:tab pos="4514850" algn="l"/>
                <a:tab pos="6377305" algn="l"/>
                <a:tab pos="8043545" algn="l"/>
              </a:tabLst>
            </a:pPr>
            <a:r>
              <a:rPr sz="1900" b="1" spc="-5" dirty="0">
                <a:latin typeface="Arial"/>
                <a:cs typeface="Arial"/>
              </a:rPr>
              <a:t>“Dielectric	Fre</a:t>
            </a:r>
            <a:r>
              <a:rPr sz="1900" b="1" dirty="0">
                <a:latin typeface="Arial"/>
                <a:cs typeface="Arial"/>
              </a:rPr>
              <a:t>q</a:t>
            </a:r>
            <a:r>
              <a:rPr sz="1900" b="1" spc="-5" dirty="0">
                <a:latin typeface="Arial"/>
                <a:cs typeface="Arial"/>
              </a:rPr>
              <a:t>u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spc="10" dirty="0">
                <a:latin typeface="Arial"/>
                <a:cs typeface="Arial"/>
              </a:rPr>
              <a:t>c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0" dirty="0">
                <a:latin typeface="Arial"/>
                <a:cs typeface="Arial"/>
              </a:rPr>
              <a:t>Res</a:t>
            </a:r>
            <a:r>
              <a:rPr sz="1900" b="1" dirty="0">
                <a:latin typeface="Arial"/>
                <a:cs typeface="Arial"/>
              </a:rPr>
              <a:t>p</a:t>
            </a:r>
            <a:r>
              <a:rPr sz="1900" b="1" spc="-5" dirty="0">
                <a:latin typeface="Arial"/>
                <a:cs typeface="Arial"/>
              </a:rPr>
              <a:t>o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Me</a:t>
            </a:r>
            <a:r>
              <a:rPr sz="1900" b="1" spc="-10" dirty="0">
                <a:latin typeface="Arial"/>
                <a:cs typeface="Arial"/>
              </a:rPr>
              <a:t>as</a:t>
            </a:r>
            <a:r>
              <a:rPr sz="1900" b="1" dirty="0">
                <a:latin typeface="Arial"/>
                <a:cs typeface="Arial"/>
              </a:rPr>
              <a:t>u</a:t>
            </a:r>
            <a:r>
              <a:rPr sz="1900" b="1" spc="-10" dirty="0">
                <a:latin typeface="Arial"/>
                <a:cs typeface="Arial"/>
              </a:rPr>
              <a:t>re</a:t>
            </a:r>
            <a:r>
              <a:rPr sz="1900" b="1" spc="-15" dirty="0">
                <a:latin typeface="Arial"/>
                <a:cs typeface="Arial"/>
              </a:rPr>
              <a:t>m</a:t>
            </a: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dirty="0">
                <a:latin typeface="Arial"/>
                <a:cs typeface="Arial"/>
              </a:rPr>
              <a:t>n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e</a:t>
            </a:r>
            <a:r>
              <a:rPr sz="1900" b="1" spc="-10" dirty="0">
                <a:latin typeface="Arial"/>
                <a:cs typeface="Arial"/>
              </a:rPr>
              <a:t>c</a:t>
            </a:r>
            <a:r>
              <a:rPr sz="1900" b="1" dirty="0">
                <a:latin typeface="Arial"/>
                <a:cs typeface="Arial"/>
              </a:rPr>
              <a:t>h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lo</a:t>
            </a:r>
            <a:r>
              <a:rPr sz="1900" b="1" spc="-15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5" dirty="0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6041" y="5836158"/>
            <a:ext cx="8378190" cy="59182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0"/>
              </a:spcBef>
              <a:tabLst>
                <a:tab pos="1603375" algn="l"/>
                <a:tab pos="1988820" algn="l"/>
                <a:tab pos="2694940" algn="l"/>
                <a:tab pos="4243705" algn="l"/>
                <a:tab pos="4763135" algn="l"/>
                <a:tab pos="5617210" algn="l"/>
                <a:tab pos="7291070" algn="l"/>
                <a:tab pos="753427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erferen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tati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acim  Sköldin, Peter Werelius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Matz Ohlen.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9052560" cy="398185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7620" indent="-672465" algn="just">
              <a:lnSpc>
                <a:spcPts val="2180"/>
              </a:lnSpc>
              <a:spcBef>
                <a:spcPts val="250"/>
              </a:spcBef>
              <a:buAutoNum type="arabicParenR" startAt="31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“Dielectric Response Methods for Diagnostic of Power Transformers”,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Cigré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15.01.09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6350" indent="-672465" algn="just">
              <a:lnSpc>
                <a:spcPts val="2180"/>
              </a:lnSpc>
              <a:spcBef>
                <a:spcPts val="10"/>
              </a:spcBef>
              <a:buAutoNum type="arabicParenR" startAt="31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“Dielectric Spectroscopy in Time and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Domain for HV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(Transformer,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etc.)”,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 algn="just">
              <a:lnSpc>
                <a:spcPts val="2180"/>
              </a:lnSpc>
              <a:spcBef>
                <a:spcPts val="10"/>
              </a:spcBef>
              <a:buAutoNum type="arabicParenR" startAt="31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Walter S.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Zaengl.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em.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Dr-Ing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Swiss Federal Institute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(EHD),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Switzerland,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“Diagnostic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OIL/Paper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domain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spectroscopy”,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Werelius,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Robert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Neimains,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Megger/ Programma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Eléctric.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715" indent="-672465" algn="just">
              <a:lnSpc>
                <a:spcPts val="2180"/>
              </a:lnSpc>
              <a:spcBef>
                <a:spcPts val="15"/>
              </a:spcBef>
              <a:buAutoNum type="arabicParenR" startAt="31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“Reliable Diagnostics of 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Tranmsformer Insulation Systems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Safety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Assurance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Powewr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Rediatool,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sz="1900" b="1" spc="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Project”,</a:t>
            </a:r>
            <a:r>
              <a:rPr sz="1900" b="1" spc="3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S.M.</a:t>
            </a:r>
            <a:r>
              <a:rPr sz="1900" b="1" spc="3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Gubanski,</a:t>
            </a:r>
            <a:r>
              <a:rPr sz="1900" b="1" spc="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J.Blennow,</a:t>
            </a:r>
            <a:r>
              <a:rPr sz="1900" b="1" spc="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L.Karlsson,</a:t>
            </a:r>
            <a:r>
              <a:rPr sz="1900" b="1" spc="3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K.Feser,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algn="just">
              <a:lnSpc>
                <a:spcPts val="2095"/>
              </a:lnSpc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S.Tenbohlen,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C.Neumann,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7620" indent="-672465" algn="just">
              <a:lnSpc>
                <a:spcPts val="2180"/>
              </a:lnSpc>
              <a:spcBef>
                <a:spcPts val="114"/>
              </a:spcBef>
              <a:buAutoNum type="arabicParenR" startAt="35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H.Moscicka-Grzesiak,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Filpowski,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L.Tatarski.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“Ageing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Mosture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 Insulation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Systems”,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T.Leibfried and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A.J. </a:t>
            </a:r>
            <a:r>
              <a:rPr sz="1900" b="1" spc="-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Kachler,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Siemens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A.G.,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W.S.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Zaengl,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Houshanessian,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267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933703" y="5558790"/>
            <a:ext cx="83559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4530" algn="l"/>
                <a:tab pos="1579880" algn="l"/>
                <a:tab pos="3319145" algn="l"/>
                <a:tab pos="3839845" algn="l"/>
                <a:tab pos="5083810" algn="l"/>
                <a:tab pos="5683885" algn="l"/>
              </a:tabLst>
            </a:pPr>
            <a:r>
              <a:rPr sz="1900" b="1" spc="-5" dirty="0">
                <a:latin typeface="Arial"/>
                <a:cs typeface="Arial"/>
              </a:rPr>
              <a:t>36)	AL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5" dirty="0">
                <a:latin typeface="Arial"/>
                <a:cs typeface="Arial"/>
              </a:rPr>
              <a:t>F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Engineerin</a:t>
            </a:r>
            <a:r>
              <a:rPr sz="1900" b="1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A.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Küchler,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FH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5" dirty="0">
                <a:latin typeface="Arial"/>
                <a:cs typeface="Arial"/>
              </a:rPr>
              <a:t>Würzb</a:t>
            </a:r>
            <a:r>
              <a:rPr sz="1900" b="1" spc="10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30" dirty="0">
                <a:latin typeface="Arial"/>
                <a:cs typeface="Arial"/>
              </a:rPr>
              <a:t>g</a:t>
            </a:r>
            <a:r>
              <a:rPr sz="1900" b="1" spc="-5" dirty="0">
                <a:latin typeface="Arial"/>
                <a:cs typeface="Arial"/>
              </a:rPr>
              <a:t>-Sc</a:t>
            </a:r>
            <a:r>
              <a:rPr sz="1900" b="1" spc="-15" dirty="0">
                <a:latin typeface="Arial"/>
                <a:cs typeface="Arial"/>
              </a:rPr>
              <a:t>h</a:t>
            </a:r>
            <a:r>
              <a:rPr sz="1900" b="1" spc="25" dirty="0">
                <a:latin typeface="Arial"/>
                <a:cs typeface="Arial"/>
              </a:rPr>
              <a:t>w</a:t>
            </a:r>
            <a:r>
              <a:rPr sz="1900" b="1" spc="-5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i</a:t>
            </a:r>
            <a:r>
              <a:rPr sz="1900" b="1" spc="-5" dirty="0">
                <a:latin typeface="Arial"/>
                <a:cs typeface="Arial"/>
              </a:rPr>
              <a:t>n</a:t>
            </a:r>
            <a:r>
              <a:rPr sz="1900" b="1" dirty="0">
                <a:latin typeface="Arial"/>
                <a:cs typeface="Arial"/>
              </a:rPr>
              <a:t>f</a:t>
            </a:r>
            <a:r>
              <a:rPr sz="1900" b="1" spc="-15" dirty="0">
                <a:latin typeface="Arial"/>
                <a:cs typeface="Arial"/>
              </a:rPr>
              <a:t>u</a:t>
            </a:r>
            <a:r>
              <a:rPr sz="1900" b="1" spc="-5" dirty="0">
                <a:latin typeface="Arial"/>
                <a:cs typeface="Arial"/>
              </a:rPr>
              <a:t>rt,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041" y="5558790"/>
            <a:ext cx="8379459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2230"/>
              </a:lnSpc>
              <a:spcBef>
                <a:spcPts val="95"/>
              </a:spcBef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36.-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algn="r">
              <a:lnSpc>
                <a:spcPts val="2230"/>
              </a:lnSpc>
              <a:tabLst>
                <a:tab pos="2794635" algn="l"/>
                <a:tab pos="4380230" algn="l"/>
                <a:tab pos="4841875" algn="l"/>
                <a:tab pos="6431915" algn="l"/>
                <a:tab pos="7683500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“Me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ica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diti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sment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sformer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6041" y="6113475"/>
            <a:ext cx="77203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sz="19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(FRA)”,</a:t>
            </a:r>
            <a:r>
              <a:rPr sz="19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Cigre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</a:t>
            </a:r>
            <a:r>
              <a:rPr sz="19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A2.26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214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Operación</a:t>
            </a:r>
            <a:r>
              <a:rPr spc="-10" dirty="0"/>
              <a:t> </a:t>
            </a:r>
            <a:r>
              <a:rPr dirty="0"/>
              <a:t>y</a:t>
            </a:r>
            <a:r>
              <a:rPr spc="-5" dirty="0"/>
              <a:t> Mantenimiento </a:t>
            </a:r>
            <a:r>
              <a:rPr dirty="0"/>
              <a:t>de </a:t>
            </a:r>
            <a:r>
              <a:rPr spc="-5" dirty="0"/>
              <a:t>Subestaciones Eléctrica</a:t>
            </a:r>
          </a:p>
        </p:txBody>
      </p:sp>
      <p:sp>
        <p:nvSpPr>
          <p:cNvPr id="3" name="object 3"/>
          <p:cNvSpPr/>
          <p:nvPr/>
        </p:nvSpPr>
        <p:spPr>
          <a:xfrm>
            <a:off x="789431" y="1128637"/>
            <a:ext cx="9114790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7" y="7093014"/>
            <a:ext cx="9181465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947" y="457525"/>
            <a:ext cx="1760830" cy="4370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3703" y="1118362"/>
            <a:ext cx="9048750" cy="227626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4530" marR="5080" indent="-672465" algn="just">
              <a:lnSpc>
                <a:spcPts val="2180"/>
              </a:lnSpc>
              <a:spcBef>
                <a:spcPts val="250"/>
              </a:spcBef>
              <a:buAutoNum type="arabicParenR" startAt="37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“Application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sz="19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9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ConditionAssesment</a:t>
            </a:r>
            <a:r>
              <a:rPr sz="19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sz="1900" b="1" spc="-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Transformer” M. de Nigris, R. Passaglia, R Berti, CESI. L.Bergonzi, R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Maggi, ABB T&amp;D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  <a:r>
              <a:rPr sz="19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Transformatori.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090"/>
              </a:lnSpc>
              <a:buAutoNum type="arabicParenR" startAt="37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“Battery</a:t>
            </a:r>
            <a:r>
              <a:rPr sz="19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sz="19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Impedance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Measurement”</a:t>
            </a:r>
            <a:r>
              <a:rPr sz="19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9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marR="5080" indent="-672465" algn="just">
              <a:lnSpc>
                <a:spcPts val="2180"/>
              </a:lnSpc>
              <a:spcBef>
                <a:spcPts val="110"/>
              </a:spcBef>
              <a:buAutoNum type="arabicParenR" startAt="37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“Moisture Equilibrium in Transformer Paper – Oil Systems”, Y.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Du,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Zahn,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B.C.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Lesieutre,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A.V.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Mamishev,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Electrical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Masachusetts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Technologies,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S.R. Lindgren</a:t>
            </a:r>
            <a:r>
              <a:rPr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EPRI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4530" indent="-672465" algn="just">
              <a:lnSpc>
                <a:spcPts val="2140"/>
              </a:lnSpc>
              <a:buAutoNum type="arabicParenR" startAt="37"/>
              <a:tabLst>
                <a:tab pos="685165" algn="l"/>
              </a:tabLst>
            </a:pP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Equipo TTR 25,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Megger.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50"/>
              </a:lnSpc>
            </a:pPr>
            <a:fld id="{81D60167-4931-47E6-BA6A-407CBD079E47}" type="slidenum">
              <a:rPr dirty="0"/>
              <a:t>268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</TotalTime>
  <Words>26899</Words>
  <Application>Microsoft Office PowerPoint</Application>
  <PresentationFormat>Custom</PresentationFormat>
  <Paragraphs>3998</Paragraphs>
  <Slides>268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268</vt:i4>
      </vt:variant>
    </vt:vector>
  </HeadingPairs>
  <TitlesOfParts>
    <vt:vector size="276" baseType="lpstr">
      <vt:lpstr>Times New Roman</vt:lpstr>
      <vt:lpstr>Courier New</vt:lpstr>
      <vt:lpstr>Arial</vt:lpstr>
      <vt:lpstr>Wingdings</vt:lpstr>
      <vt:lpstr>Symbol</vt:lpstr>
      <vt:lpstr>Tahoma</vt:lpstr>
      <vt:lpstr>Calibri</vt:lpstr>
      <vt:lpstr>Office Theme</vt:lpstr>
      <vt:lpstr>Curso de Operación y Mantenimiento de  Subestaciones Eléctricas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  <vt:lpstr>Operación y Mantenimiento de Subestaciones Eléctrica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Operación y Mantenimiento de  Subestaciones Eléctricas</dc:title>
  <dc:creator>HP</dc:creator>
  <cp:lastModifiedBy>German Dinoscrates Bello Peralta</cp:lastModifiedBy>
  <cp:revision>26</cp:revision>
  <dcterms:created xsi:type="dcterms:W3CDTF">2021-07-02T02:42:10Z</dcterms:created>
  <dcterms:modified xsi:type="dcterms:W3CDTF">2021-08-20T17:23:48Z</dcterms:modified>
</cp:coreProperties>
</file>